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16"/>
  </p:notesMasterIdLst>
  <p:handoutMasterIdLst>
    <p:handoutMasterId r:id="rId17"/>
  </p:handoutMasterIdLst>
  <p:sldIdLst>
    <p:sldId id="533" r:id="rId5"/>
    <p:sldId id="527" r:id="rId6"/>
    <p:sldId id="528" r:id="rId7"/>
    <p:sldId id="529" r:id="rId8"/>
    <p:sldId id="530" r:id="rId9"/>
    <p:sldId id="535" r:id="rId10"/>
    <p:sldId id="536" r:id="rId11"/>
    <p:sldId id="526" r:id="rId12"/>
    <p:sldId id="537" r:id="rId13"/>
    <p:sldId id="538" r:id="rId14"/>
    <p:sldId id="539" r:id="rId15"/>
  </p:sldIdLst>
  <p:sldSz cx="19799300" cy="11879263"/>
  <p:notesSz cx="6858000" cy="9144000"/>
  <p:defaultTextStyle>
    <a:defPPr lvl="0">
      <a:defRPr lang="nl-NL"/>
    </a:defPPr>
    <a:lvl1pPr marL="0" lvl="1" algn="l" defTabSz="1710660" rtl="0" eaLnBrk="1" latinLnBrk="0" hangingPunct="1">
      <a:defRPr sz="3367" kern="1200">
        <a:solidFill>
          <a:schemeClr val="tx1"/>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5" userDrawn="1">
          <p15:clr>
            <a:srgbClr val="A4A3A4"/>
          </p15:clr>
        </p15:guide>
        <p15:guide id="2" orient="horz" pos="6705" userDrawn="1">
          <p15:clr>
            <a:srgbClr val="A4A3A4"/>
          </p15:clr>
        </p15:guide>
        <p15:guide id="3" pos="6236" userDrawn="1">
          <p15:clr>
            <a:srgbClr val="A4A3A4"/>
          </p15:clr>
        </p15:guide>
        <p15:guide id="4" pos="671" userDrawn="1">
          <p15:clr>
            <a:srgbClr val="A4A3A4"/>
          </p15:clr>
        </p15:guide>
        <p15:guide id="5" pos="119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B9F"/>
    <a:srgbClr val="B8A97F"/>
    <a:srgbClr val="BFB9B2"/>
    <a:srgbClr val="6B8EAC"/>
    <a:srgbClr val="266687"/>
    <a:srgbClr val="656549"/>
    <a:srgbClr val="FFCC11"/>
    <a:srgbClr val="4FDBF7"/>
    <a:srgbClr val="FA0E84"/>
    <a:srgbClr val="6E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125" autoAdjust="0"/>
  </p:normalViewPr>
  <p:slideViewPr>
    <p:cSldViewPr>
      <p:cViewPr>
        <p:scale>
          <a:sx n="73" d="100"/>
          <a:sy n="73" d="100"/>
        </p:scale>
        <p:origin x="54" y="-480"/>
      </p:cViewPr>
      <p:guideLst>
        <p:guide orient="horz" pos="1755"/>
        <p:guide orient="horz" pos="6705"/>
        <p:guide pos="6236"/>
        <p:guide pos="671"/>
        <p:guide pos="11905"/>
      </p:guideLst>
    </p:cSldViewPr>
  </p:slideViewPr>
  <p:notesTextViewPr>
    <p:cViewPr>
      <p:scale>
        <a:sx n="100" d="100"/>
        <a:sy n="100" d="100"/>
      </p:scale>
      <p:origin x="0" y="0"/>
    </p:cViewPr>
  </p:notesTextViewPr>
  <p:notesViewPr>
    <p:cSldViewPr>
      <p:cViewPr varScale="1">
        <p:scale>
          <a:sx n="51" d="100"/>
          <a:sy n="51" d="100"/>
        </p:scale>
        <p:origin x="262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ltGray">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bwMode="ltGray">
          <a:xfrm>
            <a:off x="3884613" y="0"/>
            <a:ext cx="2971800" cy="458788"/>
          </a:xfrm>
          <a:prstGeom prst="rect">
            <a:avLst/>
          </a:prstGeom>
        </p:spPr>
        <p:txBody>
          <a:bodyPr vert="horz" lIns="91440" tIns="45720" rIns="91440" bIns="45720" rtlCol="0"/>
          <a:lstStyle>
            <a:lvl1pPr algn="r">
              <a:defRPr sz="1200"/>
            </a:lvl1pPr>
          </a:lstStyle>
          <a:p>
            <a:fld id="{9034FE98-4F6A-4D96-BD60-AABEEFCBF695}" type="datetimeFigureOut">
              <a:rPr lang="nl-NL" smtClean="0"/>
              <a:t>22-3-2022</a:t>
            </a:fld>
            <a:endParaRPr lang="nl-NL" dirty="0"/>
          </a:p>
        </p:txBody>
      </p:sp>
      <p:sp>
        <p:nvSpPr>
          <p:cNvPr id="4" name="Tijdelijke aanduiding voor voettekst 3"/>
          <p:cNvSpPr>
            <a:spLocks noGrp="1"/>
          </p:cNvSpPr>
          <p:nvPr>
            <p:ph type="ftr" sz="quarter" idx="2"/>
          </p:nvPr>
        </p:nvSpPr>
        <p:spPr bwMode="ltGray">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bwMode="ltGray">
          <a:xfrm>
            <a:off x="3884613" y="8685213"/>
            <a:ext cx="2971800" cy="458787"/>
          </a:xfrm>
          <a:prstGeom prst="rect">
            <a:avLst/>
          </a:prstGeom>
        </p:spPr>
        <p:txBody>
          <a:bodyPr vert="horz" lIns="91440" tIns="45720" rIns="91440" bIns="45720" rtlCol="0" anchor="b"/>
          <a:lstStyle>
            <a:lvl1pPr algn="r">
              <a:defRPr sz="1200"/>
            </a:lvl1pPr>
          </a:lstStyle>
          <a:p>
            <a:fld id="{A1270F91-5D38-44A5-8F32-3133FF7814F9}" type="slidenum">
              <a:rPr lang="nl-NL" smtClean="0"/>
              <a:t>‹#›</a:t>
            </a:fld>
            <a:endParaRPr lang="nl-NL" dirty="0"/>
          </a:p>
        </p:txBody>
      </p:sp>
    </p:spTree>
    <p:extLst>
      <p:ext uri="{BB962C8B-B14F-4D97-AF65-F5344CB8AC3E}">
        <p14:creationId xmlns:p14="http://schemas.microsoft.com/office/powerpoint/2010/main" val="132911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22-3-2022</a:t>
            </a:fld>
            <a:endParaRPr lang="nl-NL" dirty="0"/>
          </a:p>
        </p:txBody>
      </p:sp>
      <p:sp>
        <p:nvSpPr>
          <p:cNvPr id="4" name="Tijdelijke aanduiding voor dia-afbeelding 3"/>
          <p:cNvSpPr>
            <a:spLocks noGrp="1" noRot="1" noChangeAspect="1"/>
          </p:cNvSpPr>
          <p:nvPr>
            <p:ph type="sldImg" idx="2"/>
          </p:nvPr>
        </p:nvSpPr>
        <p:spPr bwMode="gray">
          <a:xfrm>
            <a:off x="571500" y="685800"/>
            <a:ext cx="5715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bwMode="gray">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710660" rtl="0" eaLnBrk="1" latinLnBrk="0" hangingPunct="1">
      <a:defRPr sz="2245" kern="1200">
        <a:solidFill>
          <a:schemeClr val="tx1"/>
        </a:solidFill>
        <a:latin typeface="+mn-lt"/>
        <a:ea typeface="+mn-ea"/>
        <a:cs typeface="+mn-cs"/>
      </a:defRPr>
    </a:lvl1pPr>
    <a:lvl2pPr marL="855330" algn="l" defTabSz="1710660" rtl="0" eaLnBrk="1" latinLnBrk="0" hangingPunct="1">
      <a:defRPr sz="2245" kern="1200">
        <a:solidFill>
          <a:schemeClr val="tx1"/>
        </a:solidFill>
        <a:latin typeface="+mn-lt"/>
        <a:ea typeface="+mn-ea"/>
        <a:cs typeface="+mn-cs"/>
      </a:defRPr>
    </a:lvl2pPr>
    <a:lvl3pPr marL="1710660" algn="l" defTabSz="1710660" rtl="0" eaLnBrk="1" latinLnBrk="0" hangingPunct="1">
      <a:defRPr sz="2245" kern="1200">
        <a:solidFill>
          <a:schemeClr val="tx1"/>
        </a:solidFill>
        <a:latin typeface="+mn-lt"/>
        <a:ea typeface="+mn-ea"/>
        <a:cs typeface="+mn-cs"/>
      </a:defRPr>
    </a:lvl3pPr>
    <a:lvl4pPr marL="2565989" algn="l" defTabSz="1710660" rtl="0" eaLnBrk="1" latinLnBrk="0" hangingPunct="1">
      <a:defRPr sz="2245" kern="1200">
        <a:solidFill>
          <a:schemeClr val="tx1"/>
        </a:solidFill>
        <a:latin typeface="+mn-lt"/>
        <a:ea typeface="+mn-ea"/>
        <a:cs typeface="+mn-cs"/>
      </a:defRPr>
    </a:lvl4pPr>
    <a:lvl5pPr marL="3421319" algn="l" defTabSz="1710660" rtl="0" eaLnBrk="1" latinLnBrk="0" hangingPunct="1">
      <a:defRPr sz="2245" kern="1200">
        <a:solidFill>
          <a:schemeClr val="tx1"/>
        </a:solidFill>
        <a:latin typeface="+mn-lt"/>
        <a:ea typeface="+mn-ea"/>
        <a:cs typeface="+mn-cs"/>
      </a:defRPr>
    </a:lvl5pPr>
    <a:lvl6pPr marL="4276649" algn="l" defTabSz="1710660" rtl="0" eaLnBrk="1" latinLnBrk="0" hangingPunct="1">
      <a:defRPr sz="2245" kern="1200">
        <a:solidFill>
          <a:schemeClr val="tx1"/>
        </a:solidFill>
        <a:latin typeface="+mn-lt"/>
        <a:ea typeface="+mn-ea"/>
        <a:cs typeface="+mn-cs"/>
      </a:defRPr>
    </a:lvl6pPr>
    <a:lvl7pPr marL="5131979" algn="l" defTabSz="1710660" rtl="0" eaLnBrk="1" latinLnBrk="0" hangingPunct="1">
      <a:defRPr sz="2245" kern="1200">
        <a:solidFill>
          <a:schemeClr val="tx1"/>
        </a:solidFill>
        <a:latin typeface="+mn-lt"/>
        <a:ea typeface="+mn-ea"/>
        <a:cs typeface="+mn-cs"/>
      </a:defRPr>
    </a:lvl7pPr>
    <a:lvl8pPr marL="5987308" algn="l" defTabSz="1710660" rtl="0" eaLnBrk="1" latinLnBrk="0" hangingPunct="1">
      <a:defRPr sz="2245" kern="1200">
        <a:solidFill>
          <a:schemeClr val="tx1"/>
        </a:solidFill>
        <a:latin typeface="+mn-lt"/>
        <a:ea typeface="+mn-ea"/>
        <a:cs typeface="+mn-cs"/>
      </a:defRPr>
    </a:lvl8pPr>
    <a:lvl9pPr marL="6842638" algn="l" defTabSz="1710660" rtl="0" eaLnBrk="1" latinLnBrk="0" hangingPunct="1">
      <a:defRPr sz="224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Groter plaatje, link naar animatie. Zoom naar animaties</a:t>
            </a:r>
          </a:p>
          <a:p>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229222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Duidelijk maken dat document link bevat naar website. Of… zoom.</a:t>
            </a:r>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0646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62535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291732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8418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70179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Link naar Uganda case SRJS + tekst, evt zoom. Foto kingfisher, feb 2019. Stukje over NCEA algemeen, contactpersoon Ineke, . </a:t>
            </a:r>
            <a:endParaRPr lang="en-GB"/>
          </a:p>
        </p:txBody>
      </p:sp>
      <p:sp>
        <p:nvSpPr>
          <p:cNvPr id="4" name="Slide Number Placehold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167352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grpSp>
        <p:nvGrpSpPr>
          <p:cNvPr id="10" name="Group 4"/>
          <p:cNvGrpSpPr>
            <a:grpSpLocks noSelect="1" noChangeAspect="1"/>
          </p:cNvGrpSpPr>
          <p:nvPr userDrawn="1"/>
        </p:nvGrpSpPr>
        <p:grpSpPr bwMode="gray">
          <a:xfrm>
            <a:off x="618730" y="659960"/>
            <a:ext cx="18559266" cy="10556596"/>
            <a:chOff x="240" y="240"/>
            <a:chExt cx="7199" cy="3839"/>
          </a:xfrm>
        </p:grpSpPr>
        <p:sp>
          <p:nvSpPr>
            <p:cNvPr id="11" name="Freeform 5"/>
            <p:cNvSpPr>
              <a:spLocks noSelect="1"/>
            </p:cNvSpPr>
            <p:nvPr/>
          </p:nvSpPr>
          <p:spPr bwMode="gray">
            <a:xfrm>
              <a:off x="240" y="240"/>
              <a:ext cx="7199" cy="3839"/>
            </a:xfrm>
            <a:custGeom>
              <a:avLst/>
              <a:gdLst>
                <a:gd name="T0" fmla="*/ 0 w 7199"/>
                <a:gd name="T1" fmla="*/ 0 h 3839"/>
                <a:gd name="T2" fmla="*/ 0 w 7199"/>
                <a:gd name="T3" fmla="*/ 3839 h 3839"/>
                <a:gd name="T4" fmla="*/ 7199 w 7199"/>
                <a:gd name="T5" fmla="*/ 3839 h 3839"/>
                <a:gd name="T6" fmla="*/ 7199 w 7199"/>
                <a:gd name="T7" fmla="*/ 288 h 3839"/>
                <a:gd name="T8" fmla="*/ 6911 w 7199"/>
                <a:gd name="T9" fmla="*/ 0 h 3839"/>
                <a:gd name="T10" fmla="*/ 0 w 7199"/>
                <a:gd name="T11" fmla="*/ 0 h 3839"/>
              </a:gdLst>
              <a:ahLst/>
              <a:cxnLst>
                <a:cxn ang="0">
                  <a:pos x="T0" y="T1"/>
                </a:cxn>
                <a:cxn ang="0">
                  <a:pos x="T2" y="T3"/>
                </a:cxn>
                <a:cxn ang="0">
                  <a:pos x="T4" y="T5"/>
                </a:cxn>
                <a:cxn ang="0">
                  <a:pos x="T6" y="T7"/>
                </a:cxn>
                <a:cxn ang="0">
                  <a:pos x="T8" y="T9"/>
                </a:cxn>
                <a:cxn ang="0">
                  <a:pos x="T10" y="T11"/>
                </a:cxn>
              </a:cxnLst>
              <a:rect l="0" t="0" r="r" b="b"/>
              <a:pathLst>
                <a:path w="7199" h="3839">
                  <a:moveTo>
                    <a:pt x="0" y="0"/>
                  </a:moveTo>
                  <a:lnTo>
                    <a:pt x="0" y="3839"/>
                  </a:lnTo>
                  <a:lnTo>
                    <a:pt x="7199" y="3839"/>
                  </a:lnTo>
                  <a:lnTo>
                    <a:pt x="7199" y="288"/>
                  </a:lnTo>
                  <a:lnTo>
                    <a:pt x="6911" y="0"/>
                  </a:lnTo>
                  <a:lnTo>
                    <a:pt x="0" y="0"/>
                  </a:lnTo>
                  <a:close/>
                </a:path>
              </a:pathLst>
            </a:custGeom>
            <a:solidFill>
              <a:srgbClr val="266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3367" dirty="0"/>
            </a:p>
          </p:txBody>
        </p:sp>
        <p:sp>
          <p:nvSpPr>
            <p:cNvPr id="12" name="Freeform 6"/>
            <p:cNvSpPr>
              <a:spLocks noSelect="1"/>
            </p:cNvSpPr>
            <p:nvPr/>
          </p:nvSpPr>
          <p:spPr bwMode="gray">
            <a:xfrm>
              <a:off x="432" y="432"/>
              <a:ext cx="2016" cy="882"/>
            </a:xfrm>
            <a:custGeom>
              <a:avLst/>
              <a:gdLst>
                <a:gd name="T0" fmla="*/ 4651 w 16128"/>
                <a:gd name="T1" fmla="*/ 1114 h 7061"/>
                <a:gd name="T2" fmla="*/ 6906 w 16128"/>
                <a:gd name="T3" fmla="*/ 1110 h 7061"/>
                <a:gd name="T4" fmla="*/ 2226 w 16128"/>
                <a:gd name="T5" fmla="*/ 4483 h 7061"/>
                <a:gd name="T6" fmla="*/ 767 w 16128"/>
                <a:gd name="T7" fmla="*/ 1267 h 7061"/>
                <a:gd name="T8" fmla="*/ 3124 w 16128"/>
                <a:gd name="T9" fmla="*/ 3404 h 7061"/>
                <a:gd name="T10" fmla="*/ 15889 w 16128"/>
                <a:gd name="T11" fmla="*/ 6857 h 7061"/>
                <a:gd name="T12" fmla="*/ 15354 w 16128"/>
                <a:gd name="T13" fmla="*/ 6289 h 7061"/>
                <a:gd name="T14" fmla="*/ 14985 w 16128"/>
                <a:gd name="T15" fmla="*/ 6945 h 7061"/>
                <a:gd name="T16" fmla="*/ 14706 w 16128"/>
                <a:gd name="T17" fmla="*/ 6577 h 7061"/>
                <a:gd name="T18" fmla="*/ 14629 w 16128"/>
                <a:gd name="T19" fmla="*/ 6344 h 7061"/>
                <a:gd name="T20" fmla="*/ 14186 w 16128"/>
                <a:gd name="T21" fmla="*/ 6285 h 7061"/>
                <a:gd name="T22" fmla="*/ 14187 w 16128"/>
                <a:gd name="T23" fmla="*/ 6664 h 7061"/>
                <a:gd name="T24" fmla="*/ 13861 w 16128"/>
                <a:gd name="T25" fmla="*/ 6270 h 7061"/>
                <a:gd name="T26" fmla="*/ 13028 w 16128"/>
                <a:gd name="T27" fmla="*/ 6568 h 7061"/>
                <a:gd name="T28" fmla="*/ 12481 w 16128"/>
                <a:gd name="T29" fmla="*/ 6380 h 7061"/>
                <a:gd name="T30" fmla="*/ 12449 w 16128"/>
                <a:gd name="T31" fmla="*/ 7010 h 7061"/>
                <a:gd name="T32" fmla="*/ 11907 w 16128"/>
                <a:gd name="T33" fmla="*/ 6579 h 7061"/>
                <a:gd name="T34" fmla="*/ 11702 w 16128"/>
                <a:gd name="T35" fmla="*/ 6933 h 7061"/>
                <a:gd name="T36" fmla="*/ 11362 w 16128"/>
                <a:gd name="T37" fmla="*/ 6679 h 7061"/>
                <a:gd name="T38" fmla="*/ 11208 w 16128"/>
                <a:gd name="T39" fmla="*/ 6773 h 7061"/>
                <a:gd name="T40" fmla="*/ 10838 w 16128"/>
                <a:gd name="T41" fmla="*/ 6277 h 7061"/>
                <a:gd name="T42" fmla="*/ 10201 w 16128"/>
                <a:gd name="T43" fmla="*/ 6285 h 7061"/>
                <a:gd name="T44" fmla="*/ 10202 w 16128"/>
                <a:gd name="T45" fmla="*/ 6664 h 7061"/>
                <a:gd name="T46" fmla="*/ 9713 w 16128"/>
                <a:gd name="T47" fmla="*/ 6339 h 7061"/>
                <a:gd name="T48" fmla="*/ 9101 w 16128"/>
                <a:gd name="T49" fmla="*/ 6270 h 7061"/>
                <a:gd name="T50" fmla="*/ 8503 w 16128"/>
                <a:gd name="T51" fmla="*/ 6368 h 7061"/>
                <a:gd name="T52" fmla="*/ 8717 w 16128"/>
                <a:gd name="T53" fmla="*/ 6103 h 7061"/>
                <a:gd name="T54" fmla="*/ 8014 w 16128"/>
                <a:gd name="T55" fmla="*/ 6794 h 7061"/>
                <a:gd name="T56" fmla="*/ 8434 w 16128"/>
                <a:gd name="T57" fmla="*/ 6169 h 7061"/>
                <a:gd name="T58" fmla="*/ 7701 w 16128"/>
                <a:gd name="T59" fmla="*/ 6857 h 7061"/>
                <a:gd name="T60" fmla="*/ 6969 w 16128"/>
                <a:gd name="T61" fmla="*/ 6664 h 7061"/>
                <a:gd name="T62" fmla="*/ 7369 w 16128"/>
                <a:gd name="T63" fmla="*/ 6773 h 7061"/>
                <a:gd name="T64" fmla="*/ 6442 w 16128"/>
                <a:gd name="T65" fmla="*/ 6857 h 7061"/>
                <a:gd name="T66" fmla="*/ 5814 w 16128"/>
                <a:gd name="T67" fmla="*/ 6844 h 7061"/>
                <a:gd name="T68" fmla="*/ 5634 w 16128"/>
                <a:gd name="T69" fmla="*/ 6036 h 7061"/>
                <a:gd name="T70" fmla="*/ 5277 w 16128"/>
                <a:gd name="T71" fmla="*/ 6276 h 7061"/>
                <a:gd name="T72" fmla="*/ 5115 w 16128"/>
                <a:gd name="T73" fmla="*/ 6130 h 7061"/>
                <a:gd name="T74" fmla="*/ 4930 w 16128"/>
                <a:gd name="T75" fmla="*/ 6437 h 7061"/>
                <a:gd name="T76" fmla="*/ 4040 w 16128"/>
                <a:gd name="T77" fmla="*/ 6844 h 7061"/>
                <a:gd name="T78" fmla="*/ 4601 w 16128"/>
                <a:gd name="T79" fmla="*/ 6721 h 7061"/>
                <a:gd name="T80" fmla="*/ 12035 w 16128"/>
                <a:gd name="T81" fmla="*/ 5048 h 7061"/>
                <a:gd name="T82" fmla="*/ 11565 w 16128"/>
                <a:gd name="T83" fmla="*/ 5192 h 7061"/>
                <a:gd name="T84" fmla="*/ 11662 w 16128"/>
                <a:gd name="T85" fmla="*/ 4783 h 7061"/>
                <a:gd name="T86" fmla="*/ 10865 w 16128"/>
                <a:gd name="T87" fmla="*/ 4912 h 7061"/>
                <a:gd name="T88" fmla="*/ 10355 w 16128"/>
                <a:gd name="T89" fmla="*/ 5037 h 7061"/>
                <a:gd name="T90" fmla="*/ 10037 w 16128"/>
                <a:gd name="T91" fmla="*/ 5182 h 7061"/>
                <a:gd name="T92" fmla="*/ 9921 w 16128"/>
                <a:gd name="T93" fmla="*/ 5329 h 7061"/>
                <a:gd name="T94" fmla="*/ 9629 w 16128"/>
                <a:gd name="T95" fmla="*/ 4792 h 7061"/>
                <a:gd name="T96" fmla="*/ 8621 w 16128"/>
                <a:gd name="T97" fmla="*/ 5327 h 7061"/>
                <a:gd name="T98" fmla="*/ 8241 w 16128"/>
                <a:gd name="T99" fmla="*/ 5315 h 7061"/>
                <a:gd name="T100" fmla="*/ 7996 w 16128"/>
                <a:gd name="T101" fmla="*/ 4814 h 7061"/>
                <a:gd name="T102" fmla="*/ 7389 w 16128"/>
                <a:gd name="T103" fmla="*/ 5014 h 7061"/>
                <a:gd name="T104" fmla="*/ 7171 w 16128"/>
                <a:gd name="T105" fmla="*/ 5218 h 7061"/>
                <a:gd name="T106" fmla="*/ 6963 w 16128"/>
                <a:gd name="T107" fmla="*/ 4694 h 7061"/>
                <a:gd name="T108" fmla="*/ 6165 w 16128"/>
                <a:gd name="T109" fmla="*/ 5315 h 7061"/>
                <a:gd name="T110" fmla="*/ 5907 w 16128"/>
                <a:gd name="T111" fmla="*/ 5315 h 7061"/>
                <a:gd name="T112" fmla="*/ 5466 w 16128"/>
                <a:gd name="T113" fmla="*/ 4855 h 7061"/>
                <a:gd name="T114" fmla="*/ 4883 w 16128"/>
                <a:gd name="T115" fmla="*/ 5261 h 7061"/>
                <a:gd name="T116" fmla="*/ 5105 w 16128"/>
                <a:gd name="T117" fmla="*/ 5062 h 7061"/>
                <a:gd name="T118" fmla="*/ 4161 w 16128"/>
                <a:gd name="T119" fmla="*/ 5231 h 7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7061">
                  <a:moveTo>
                    <a:pt x="4986" y="2021"/>
                  </a:moveTo>
                  <a:cubicBezTo>
                    <a:pt x="4986" y="1995"/>
                    <a:pt x="4986" y="1995"/>
                    <a:pt x="4986" y="1995"/>
                  </a:cubicBezTo>
                  <a:cubicBezTo>
                    <a:pt x="4986" y="1829"/>
                    <a:pt x="4968" y="1741"/>
                    <a:pt x="4916" y="1658"/>
                  </a:cubicBezTo>
                  <a:cubicBezTo>
                    <a:pt x="4859" y="1570"/>
                    <a:pt x="4777" y="1526"/>
                    <a:pt x="4659" y="1526"/>
                  </a:cubicBezTo>
                  <a:cubicBezTo>
                    <a:pt x="4438" y="1526"/>
                    <a:pt x="4312" y="1701"/>
                    <a:pt x="4312" y="2012"/>
                  </a:cubicBezTo>
                  <a:cubicBezTo>
                    <a:pt x="4312" y="2021"/>
                    <a:pt x="4312" y="2021"/>
                    <a:pt x="4312" y="2021"/>
                  </a:cubicBezTo>
                  <a:lnTo>
                    <a:pt x="4986" y="2021"/>
                  </a:lnTo>
                  <a:close/>
                  <a:moveTo>
                    <a:pt x="5564" y="3155"/>
                  </a:moveTo>
                  <a:cubicBezTo>
                    <a:pt x="5307" y="3365"/>
                    <a:pt x="5038" y="3466"/>
                    <a:pt x="4725" y="3466"/>
                  </a:cubicBezTo>
                  <a:cubicBezTo>
                    <a:pt x="4086" y="3466"/>
                    <a:pt x="3672" y="3010"/>
                    <a:pt x="3672" y="2305"/>
                  </a:cubicBezTo>
                  <a:cubicBezTo>
                    <a:pt x="3672" y="1902"/>
                    <a:pt x="3755" y="1635"/>
                    <a:pt x="3950" y="1416"/>
                  </a:cubicBezTo>
                  <a:cubicBezTo>
                    <a:pt x="4133" y="1210"/>
                    <a:pt x="4355" y="1114"/>
                    <a:pt x="4651" y="1114"/>
                  </a:cubicBezTo>
                  <a:cubicBezTo>
                    <a:pt x="4907" y="1114"/>
                    <a:pt x="5151" y="1201"/>
                    <a:pt x="5294" y="1350"/>
                  </a:cubicBezTo>
                  <a:cubicBezTo>
                    <a:pt x="5499" y="1561"/>
                    <a:pt x="5590" y="1863"/>
                    <a:pt x="5590" y="2331"/>
                  </a:cubicBezTo>
                  <a:cubicBezTo>
                    <a:pt x="5590" y="2467"/>
                    <a:pt x="5590" y="2467"/>
                    <a:pt x="5590" y="2467"/>
                  </a:cubicBezTo>
                  <a:cubicBezTo>
                    <a:pt x="4303" y="2467"/>
                    <a:pt x="4303" y="2467"/>
                    <a:pt x="4303" y="2467"/>
                  </a:cubicBezTo>
                  <a:cubicBezTo>
                    <a:pt x="4303" y="2485"/>
                    <a:pt x="4303" y="2485"/>
                    <a:pt x="4303" y="2485"/>
                  </a:cubicBezTo>
                  <a:cubicBezTo>
                    <a:pt x="4303" y="2831"/>
                    <a:pt x="4472" y="3028"/>
                    <a:pt x="4772" y="3028"/>
                  </a:cubicBezTo>
                  <a:cubicBezTo>
                    <a:pt x="4973" y="3028"/>
                    <a:pt x="5159" y="2953"/>
                    <a:pt x="5338" y="2804"/>
                  </a:cubicBezTo>
                  <a:lnTo>
                    <a:pt x="5564" y="3155"/>
                  </a:lnTo>
                  <a:close/>
                  <a:moveTo>
                    <a:pt x="6293" y="1110"/>
                  </a:moveTo>
                  <a:cubicBezTo>
                    <a:pt x="6345" y="1201"/>
                    <a:pt x="6376" y="1302"/>
                    <a:pt x="6384" y="1429"/>
                  </a:cubicBezTo>
                  <a:cubicBezTo>
                    <a:pt x="6467" y="1315"/>
                    <a:pt x="6606" y="1193"/>
                    <a:pt x="6715" y="1145"/>
                  </a:cubicBezTo>
                  <a:cubicBezTo>
                    <a:pt x="6763" y="1123"/>
                    <a:pt x="6841" y="1110"/>
                    <a:pt x="6906" y="1110"/>
                  </a:cubicBezTo>
                  <a:cubicBezTo>
                    <a:pt x="6993" y="1110"/>
                    <a:pt x="7032" y="1118"/>
                    <a:pt x="7123" y="1158"/>
                  </a:cubicBezTo>
                  <a:cubicBezTo>
                    <a:pt x="6963" y="1674"/>
                    <a:pt x="6963" y="1674"/>
                    <a:pt x="6963" y="1674"/>
                  </a:cubicBezTo>
                  <a:cubicBezTo>
                    <a:pt x="6906" y="1644"/>
                    <a:pt x="6858" y="1631"/>
                    <a:pt x="6793" y="1631"/>
                  </a:cubicBezTo>
                  <a:cubicBezTo>
                    <a:pt x="6663" y="1631"/>
                    <a:pt x="6545" y="1692"/>
                    <a:pt x="6437" y="1819"/>
                  </a:cubicBezTo>
                  <a:cubicBezTo>
                    <a:pt x="6437" y="3404"/>
                    <a:pt x="6437" y="3404"/>
                    <a:pt x="6437" y="3404"/>
                  </a:cubicBezTo>
                  <a:cubicBezTo>
                    <a:pt x="5854" y="3404"/>
                    <a:pt x="5854" y="3404"/>
                    <a:pt x="5854" y="3404"/>
                  </a:cubicBezTo>
                  <a:cubicBezTo>
                    <a:pt x="5854" y="1906"/>
                    <a:pt x="5854" y="1906"/>
                    <a:pt x="5854" y="1906"/>
                  </a:cubicBezTo>
                  <a:cubicBezTo>
                    <a:pt x="5854" y="1604"/>
                    <a:pt x="5819" y="1377"/>
                    <a:pt x="5771" y="1250"/>
                  </a:cubicBezTo>
                  <a:lnTo>
                    <a:pt x="6293" y="1110"/>
                  </a:lnTo>
                  <a:close/>
                  <a:moveTo>
                    <a:pt x="3624" y="3404"/>
                  </a:moveTo>
                  <a:cubicBezTo>
                    <a:pt x="3624" y="3985"/>
                    <a:pt x="3624" y="3985"/>
                    <a:pt x="3624" y="3985"/>
                  </a:cubicBezTo>
                  <a:cubicBezTo>
                    <a:pt x="3242" y="4296"/>
                    <a:pt x="2755" y="4483"/>
                    <a:pt x="2226" y="4483"/>
                  </a:cubicBezTo>
                  <a:cubicBezTo>
                    <a:pt x="997" y="4483"/>
                    <a:pt x="0" y="3480"/>
                    <a:pt x="0" y="2242"/>
                  </a:cubicBezTo>
                  <a:cubicBezTo>
                    <a:pt x="0" y="1004"/>
                    <a:pt x="997" y="0"/>
                    <a:pt x="2226" y="0"/>
                  </a:cubicBezTo>
                  <a:cubicBezTo>
                    <a:pt x="2755" y="0"/>
                    <a:pt x="3242" y="187"/>
                    <a:pt x="3624" y="498"/>
                  </a:cubicBezTo>
                  <a:cubicBezTo>
                    <a:pt x="3624" y="1388"/>
                    <a:pt x="3624" y="1388"/>
                    <a:pt x="3624" y="1388"/>
                  </a:cubicBezTo>
                  <a:cubicBezTo>
                    <a:pt x="3599" y="1340"/>
                    <a:pt x="3567" y="1300"/>
                    <a:pt x="3524" y="1263"/>
                  </a:cubicBezTo>
                  <a:cubicBezTo>
                    <a:pt x="3424" y="1175"/>
                    <a:pt x="3258" y="1123"/>
                    <a:pt x="3085" y="1123"/>
                  </a:cubicBezTo>
                  <a:cubicBezTo>
                    <a:pt x="2841" y="1123"/>
                    <a:pt x="2658" y="1206"/>
                    <a:pt x="2454" y="1416"/>
                  </a:cubicBezTo>
                  <a:cubicBezTo>
                    <a:pt x="2428" y="1377"/>
                    <a:pt x="2397" y="1337"/>
                    <a:pt x="2367" y="1307"/>
                  </a:cubicBezTo>
                  <a:cubicBezTo>
                    <a:pt x="2250" y="1184"/>
                    <a:pt x="2097" y="1123"/>
                    <a:pt x="1915" y="1123"/>
                  </a:cubicBezTo>
                  <a:cubicBezTo>
                    <a:pt x="1710" y="1123"/>
                    <a:pt x="1523" y="1201"/>
                    <a:pt x="1371" y="1350"/>
                  </a:cubicBezTo>
                  <a:cubicBezTo>
                    <a:pt x="1349" y="1236"/>
                    <a:pt x="1332" y="1184"/>
                    <a:pt x="1293" y="1123"/>
                  </a:cubicBezTo>
                  <a:cubicBezTo>
                    <a:pt x="767" y="1267"/>
                    <a:pt x="767" y="1267"/>
                    <a:pt x="767" y="1267"/>
                  </a:cubicBezTo>
                  <a:cubicBezTo>
                    <a:pt x="828" y="1377"/>
                    <a:pt x="849" y="1517"/>
                    <a:pt x="849" y="1841"/>
                  </a:cubicBezTo>
                  <a:cubicBezTo>
                    <a:pt x="849" y="3404"/>
                    <a:pt x="849" y="3404"/>
                    <a:pt x="849" y="3404"/>
                  </a:cubicBezTo>
                  <a:cubicBezTo>
                    <a:pt x="1419" y="3404"/>
                    <a:pt x="1419" y="3404"/>
                    <a:pt x="1419" y="3404"/>
                  </a:cubicBezTo>
                  <a:cubicBezTo>
                    <a:pt x="1419" y="1771"/>
                    <a:pt x="1419" y="1771"/>
                    <a:pt x="1419" y="1771"/>
                  </a:cubicBezTo>
                  <a:cubicBezTo>
                    <a:pt x="1545" y="1657"/>
                    <a:pt x="1693" y="1600"/>
                    <a:pt x="1802" y="1600"/>
                  </a:cubicBezTo>
                  <a:cubicBezTo>
                    <a:pt x="1963" y="1600"/>
                    <a:pt x="2002" y="1666"/>
                    <a:pt x="2002" y="1946"/>
                  </a:cubicBezTo>
                  <a:cubicBezTo>
                    <a:pt x="2002" y="3404"/>
                    <a:pt x="2002" y="3404"/>
                    <a:pt x="2002" y="3404"/>
                  </a:cubicBezTo>
                  <a:cubicBezTo>
                    <a:pt x="2554" y="3404"/>
                    <a:pt x="2554" y="3404"/>
                    <a:pt x="2554" y="3404"/>
                  </a:cubicBezTo>
                  <a:cubicBezTo>
                    <a:pt x="2554" y="1793"/>
                    <a:pt x="2554" y="1793"/>
                    <a:pt x="2554" y="1793"/>
                  </a:cubicBezTo>
                  <a:cubicBezTo>
                    <a:pt x="2680" y="1679"/>
                    <a:pt x="2832" y="1605"/>
                    <a:pt x="2941" y="1605"/>
                  </a:cubicBezTo>
                  <a:cubicBezTo>
                    <a:pt x="3093" y="1605"/>
                    <a:pt x="3124" y="1657"/>
                    <a:pt x="3124" y="1924"/>
                  </a:cubicBezTo>
                  <a:cubicBezTo>
                    <a:pt x="3124" y="3404"/>
                    <a:pt x="3124" y="3404"/>
                    <a:pt x="3124" y="3404"/>
                  </a:cubicBezTo>
                  <a:lnTo>
                    <a:pt x="3624" y="3404"/>
                  </a:lnTo>
                  <a:close/>
                  <a:moveTo>
                    <a:pt x="15885" y="6338"/>
                  </a:moveTo>
                  <a:cubicBezTo>
                    <a:pt x="15944" y="6338"/>
                    <a:pt x="15966" y="6380"/>
                    <a:pt x="15966" y="6513"/>
                  </a:cubicBezTo>
                  <a:cubicBezTo>
                    <a:pt x="15795" y="6513"/>
                    <a:pt x="15795" y="6513"/>
                    <a:pt x="15795" y="6513"/>
                  </a:cubicBezTo>
                  <a:cubicBezTo>
                    <a:pt x="15803" y="6379"/>
                    <a:pt x="15830" y="6338"/>
                    <a:pt x="15885" y="6338"/>
                  </a:cubicBezTo>
                  <a:moveTo>
                    <a:pt x="15945" y="6763"/>
                  </a:moveTo>
                  <a:cubicBezTo>
                    <a:pt x="15840" y="6763"/>
                    <a:pt x="15797" y="6712"/>
                    <a:pt x="15794" y="6588"/>
                  </a:cubicBezTo>
                  <a:cubicBezTo>
                    <a:pt x="16128" y="6588"/>
                    <a:pt x="16128" y="6588"/>
                    <a:pt x="16128" y="6588"/>
                  </a:cubicBezTo>
                  <a:cubicBezTo>
                    <a:pt x="16128" y="6541"/>
                    <a:pt x="16128" y="6541"/>
                    <a:pt x="16128" y="6541"/>
                  </a:cubicBezTo>
                  <a:cubicBezTo>
                    <a:pt x="16128" y="6372"/>
                    <a:pt x="16057" y="6270"/>
                    <a:pt x="15885" y="6270"/>
                  </a:cubicBezTo>
                  <a:cubicBezTo>
                    <a:pt x="15726" y="6270"/>
                    <a:pt x="15618" y="6377"/>
                    <a:pt x="15618" y="6562"/>
                  </a:cubicBezTo>
                  <a:cubicBezTo>
                    <a:pt x="15618" y="6749"/>
                    <a:pt x="15718" y="6857"/>
                    <a:pt x="15889" y="6857"/>
                  </a:cubicBezTo>
                  <a:cubicBezTo>
                    <a:pt x="15986" y="6857"/>
                    <a:pt x="16059" y="6827"/>
                    <a:pt x="16118" y="6769"/>
                  </a:cubicBezTo>
                  <a:cubicBezTo>
                    <a:pt x="16091" y="6724"/>
                    <a:pt x="16091" y="6724"/>
                    <a:pt x="16091" y="6724"/>
                  </a:cubicBezTo>
                  <a:cubicBezTo>
                    <a:pt x="16045" y="6749"/>
                    <a:pt x="15992" y="6763"/>
                    <a:pt x="15945" y="6763"/>
                  </a:cubicBezTo>
                  <a:moveTo>
                    <a:pt x="15314" y="6456"/>
                  </a:moveTo>
                  <a:cubicBezTo>
                    <a:pt x="15314" y="6534"/>
                    <a:pt x="15290" y="6566"/>
                    <a:pt x="15239" y="6566"/>
                  </a:cubicBezTo>
                  <a:cubicBezTo>
                    <a:pt x="15193" y="6566"/>
                    <a:pt x="15166" y="6533"/>
                    <a:pt x="15166" y="6453"/>
                  </a:cubicBezTo>
                  <a:cubicBezTo>
                    <a:pt x="15166" y="6369"/>
                    <a:pt x="15192" y="6338"/>
                    <a:pt x="15239" y="6338"/>
                  </a:cubicBezTo>
                  <a:cubicBezTo>
                    <a:pt x="15291" y="6338"/>
                    <a:pt x="15314" y="6368"/>
                    <a:pt x="15314" y="6456"/>
                  </a:cubicBezTo>
                  <a:moveTo>
                    <a:pt x="15585" y="6350"/>
                  </a:moveTo>
                  <a:cubicBezTo>
                    <a:pt x="15528" y="6246"/>
                    <a:pt x="15528" y="6246"/>
                    <a:pt x="15528" y="6246"/>
                  </a:cubicBezTo>
                  <a:cubicBezTo>
                    <a:pt x="15498" y="6274"/>
                    <a:pt x="15455" y="6299"/>
                    <a:pt x="15417" y="6299"/>
                  </a:cubicBezTo>
                  <a:cubicBezTo>
                    <a:pt x="15391" y="6299"/>
                    <a:pt x="15381" y="6296"/>
                    <a:pt x="15354" y="6289"/>
                  </a:cubicBezTo>
                  <a:cubicBezTo>
                    <a:pt x="15302" y="6275"/>
                    <a:pt x="15276" y="6270"/>
                    <a:pt x="15240" y="6270"/>
                  </a:cubicBezTo>
                  <a:cubicBezTo>
                    <a:pt x="15097" y="6270"/>
                    <a:pt x="15004" y="6337"/>
                    <a:pt x="15004" y="6455"/>
                  </a:cubicBezTo>
                  <a:cubicBezTo>
                    <a:pt x="15004" y="6539"/>
                    <a:pt x="15058" y="6598"/>
                    <a:pt x="15148" y="6616"/>
                  </a:cubicBezTo>
                  <a:cubicBezTo>
                    <a:pt x="15073" y="6636"/>
                    <a:pt x="15027" y="6678"/>
                    <a:pt x="15027" y="6733"/>
                  </a:cubicBezTo>
                  <a:cubicBezTo>
                    <a:pt x="15027" y="6781"/>
                    <a:pt x="15050" y="6822"/>
                    <a:pt x="15108" y="6828"/>
                  </a:cubicBezTo>
                  <a:cubicBezTo>
                    <a:pt x="15131" y="6832"/>
                    <a:pt x="15193" y="6835"/>
                    <a:pt x="15232" y="6836"/>
                  </a:cubicBezTo>
                  <a:cubicBezTo>
                    <a:pt x="15347" y="6840"/>
                    <a:pt x="15380" y="6855"/>
                    <a:pt x="15380" y="6910"/>
                  </a:cubicBezTo>
                  <a:cubicBezTo>
                    <a:pt x="15380" y="6963"/>
                    <a:pt x="15346" y="6994"/>
                    <a:pt x="15251" y="6994"/>
                  </a:cubicBezTo>
                  <a:cubicBezTo>
                    <a:pt x="15170" y="6994"/>
                    <a:pt x="15138" y="6972"/>
                    <a:pt x="15138" y="6920"/>
                  </a:cubicBezTo>
                  <a:cubicBezTo>
                    <a:pt x="15138" y="6893"/>
                    <a:pt x="15146" y="6877"/>
                    <a:pt x="15151" y="6867"/>
                  </a:cubicBezTo>
                  <a:cubicBezTo>
                    <a:pt x="15042" y="6868"/>
                    <a:pt x="15042" y="6868"/>
                    <a:pt x="15042" y="6868"/>
                  </a:cubicBezTo>
                  <a:cubicBezTo>
                    <a:pt x="15012" y="6880"/>
                    <a:pt x="14985" y="6907"/>
                    <a:pt x="14985" y="6945"/>
                  </a:cubicBezTo>
                  <a:cubicBezTo>
                    <a:pt x="14985" y="7022"/>
                    <a:pt x="15090" y="7061"/>
                    <a:pt x="15246" y="7061"/>
                  </a:cubicBezTo>
                  <a:cubicBezTo>
                    <a:pt x="15408" y="7061"/>
                    <a:pt x="15527" y="7003"/>
                    <a:pt x="15527" y="6863"/>
                  </a:cubicBezTo>
                  <a:cubicBezTo>
                    <a:pt x="15527" y="6745"/>
                    <a:pt x="15453" y="6708"/>
                    <a:pt x="15313" y="6701"/>
                  </a:cubicBezTo>
                  <a:cubicBezTo>
                    <a:pt x="15207" y="6697"/>
                    <a:pt x="15207" y="6697"/>
                    <a:pt x="15207" y="6697"/>
                  </a:cubicBezTo>
                  <a:cubicBezTo>
                    <a:pt x="15185" y="6695"/>
                    <a:pt x="15176" y="6686"/>
                    <a:pt x="15176" y="6671"/>
                  </a:cubicBezTo>
                  <a:cubicBezTo>
                    <a:pt x="15176" y="6654"/>
                    <a:pt x="15192" y="6642"/>
                    <a:pt x="15215" y="6631"/>
                  </a:cubicBezTo>
                  <a:cubicBezTo>
                    <a:pt x="15223" y="6631"/>
                    <a:pt x="15223" y="6631"/>
                    <a:pt x="15223" y="6631"/>
                  </a:cubicBezTo>
                  <a:cubicBezTo>
                    <a:pt x="15428" y="6631"/>
                    <a:pt x="15473" y="6541"/>
                    <a:pt x="15473" y="6465"/>
                  </a:cubicBezTo>
                  <a:cubicBezTo>
                    <a:pt x="15473" y="6419"/>
                    <a:pt x="15451" y="6387"/>
                    <a:pt x="15422" y="6367"/>
                  </a:cubicBezTo>
                  <a:cubicBezTo>
                    <a:pt x="15448" y="6378"/>
                    <a:pt x="15470" y="6382"/>
                    <a:pt x="15495" y="6382"/>
                  </a:cubicBezTo>
                  <a:cubicBezTo>
                    <a:pt x="15528" y="6382"/>
                    <a:pt x="15556" y="6370"/>
                    <a:pt x="15585" y="6350"/>
                  </a:cubicBezTo>
                  <a:moveTo>
                    <a:pt x="14706" y="6577"/>
                  </a:moveTo>
                  <a:cubicBezTo>
                    <a:pt x="14703" y="6716"/>
                    <a:pt x="14703" y="6716"/>
                    <a:pt x="14703" y="6716"/>
                  </a:cubicBezTo>
                  <a:cubicBezTo>
                    <a:pt x="14683" y="6742"/>
                    <a:pt x="14648" y="6758"/>
                    <a:pt x="14620" y="6758"/>
                  </a:cubicBezTo>
                  <a:cubicBezTo>
                    <a:pt x="14578" y="6758"/>
                    <a:pt x="14554" y="6738"/>
                    <a:pt x="14554" y="6676"/>
                  </a:cubicBezTo>
                  <a:cubicBezTo>
                    <a:pt x="14554" y="6609"/>
                    <a:pt x="14593" y="6577"/>
                    <a:pt x="14668" y="6577"/>
                  </a:cubicBezTo>
                  <a:lnTo>
                    <a:pt x="14706" y="6577"/>
                  </a:lnTo>
                  <a:close/>
                  <a:moveTo>
                    <a:pt x="14868" y="6679"/>
                  </a:moveTo>
                  <a:cubicBezTo>
                    <a:pt x="14868" y="6579"/>
                    <a:pt x="14872" y="6488"/>
                    <a:pt x="14872" y="6455"/>
                  </a:cubicBezTo>
                  <a:cubicBezTo>
                    <a:pt x="14872" y="6326"/>
                    <a:pt x="14784" y="6270"/>
                    <a:pt x="14657" y="6270"/>
                  </a:cubicBezTo>
                  <a:cubicBezTo>
                    <a:pt x="14569" y="6270"/>
                    <a:pt x="14479" y="6298"/>
                    <a:pt x="14421" y="6332"/>
                  </a:cubicBezTo>
                  <a:cubicBezTo>
                    <a:pt x="14421" y="6444"/>
                    <a:pt x="14421" y="6444"/>
                    <a:pt x="14421" y="6444"/>
                  </a:cubicBezTo>
                  <a:cubicBezTo>
                    <a:pt x="14542" y="6444"/>
                    <a:pt x="14542" y="6444"/>
                    <a:pt x="14542" y="6444"/>
                  </a:cubicBezTo>
                  <a:cubicBezTo>
                    <a:pt x="14549" y="6386"/>
                    <a:pt x="14567" y="6344"/>
                    <a:pt x="14629" y="6344"/>
                  </a:cubicBezTo>
                  <a:cubicBezTo>
                    <a:pt x="14688" y="6344"/>
                    <a:pt x="14709" y="6380"/>
                    <a:pt x="14709" y="6465"/>
                  </a:cubicBezTo>
                  <a:cubicBezTo>
                    <a:pt x="14709" y="6515"/>
                    <a:pt x="14709" y="6515"/>
                    <a:pt x="14709" y="6515"/>
                  </a:cubicBezTo>
                  <a:cubicBezTo>
                    <a:pt x="14694" y="6514"/>
                    <a:pt x="14669" y="6513"/>
                    <a:pt x="14656" y="6513"/>
                  </a:cubicBezTo>
                  <a:cubicBezTo>
                    <a:pt x="14483" y="6513"/>
                    <a:pt x="14386" y="6567"/>
                    <a:pt x="14386" y="6697"/>
                  </a:cubicBezTo>
                  <a:cubicBezTo>
                    <a:pt x="14386" y="6810"/>
                    <a:pt x="14463" y="6859"/>
                    <a:pt x="14560" y="6859"/>
                  </a:cubicBezTo>
                  <a:cubicBezTo>
                    <a:pt x="14647" y="6859"/>
                    <a:pt x="14695" y="6813"/>
                    <a:pt x="14713" y="6773"/>
                  </a:cubicBezTo>
                  <a:cubicBezTo>
                    <a:pt x="14722" y="6820"/>
                    <a:pt x="14758" y="6850"/>
                    <a:pt x="14826" y="6850"/>
                  </a:cubicBezTo>
                  <a:cubicBezTo>
                    <a:pt x="14874" y="6850"/>
                    <a:pt x="14915" y="6838"/>
                    <a:pt x="14938" y="6824"/>
                  </a:cubicBezTo>
                  <a:cubicBezTo>
                    <a:pt x="14938" y="6777"/>
                    <a:pt x="14938" y="6777"/>
                    <a:pt x="14938" y="6777"/>
                  </a:cubicBezTo>
                  <a:cubicBezTo>
                    <a:pt x="14880" y="6775"/>
                    <a:pt x="14868" y="6761"/>
                    <a:pt x="14868" y="6679"/>
                  </a:cubicBezTo>
                  <a:moveTo>
                    <a:pt x="14319" y="6285"/>
                  </a:moveTo>
                  <a:cubicBezTo>
                    <a:pt x="14186" y="6285"/>
                    <a:pt x="14186" y="6285"/>
                    <a:pt x="14186" y="6285"/>
                  </a:cubicBezTo>
                  <a:cubicBezTo>
                    <a:pt x="14186" y="6229"/>
                    <a:pt x="14191" y="6163"/>
                    <a:pt x="14196" y="6123"/>
                  </a:cubicBezTo>
                  <a:cubicBezTo>
                    <a:pt x="14082" y="6137"/>
                    <a:pt x="14082" y="6137"/>
                    <a:pt x="14082" y="6137"/>
                  </a:cubicBezTo>
                  <a:cubicBezTo>
                    <a:pt x="14055" y="6179"/>
                    <a:pt x="14038" y="6233"/>
                    <a:pt x="14032" y="6282"/>
                  </a:cubicBezTo>
                  <a:cubicBezTo>
                    <a:pt x="13958" y="6312"/>
                    <a:pt x="13958" y="6312"/>
                    <a:pt x="13958" y="6312"/>
                  </a:cubicBezTo>
                  <a:cubicBezTo>
                    <a:pt x="13958" y="6368"/>
                    <a:pt x="13958" y="6368"/>
                    <a:pt x="13958" y="6368"/>
                  </a:cubicBezTo>
                  <a:cubicBezTo>
                    <a:pt x="14024" y="6368"/>
                    <a:pt x="14024" y="6368"/>
                    <a:pt x="14024" y="6368"/>
                  </a:cubicBezTo>
                  <a:cubicBezTo>
                    <a:pt x="14024" y="6700"/>
                    <a:pt x="14024" y="6700"/>
                    <a:pt x="14024" y="6700"/>
                  </a:cubicBezTo>
                  <a:cubicBezTo>
                    <a:pt x="14024" y="6821"/>
                    <a:pt x="14080" y="6858"/>
                    <a:pt x="14180" y="6858"/>
                  </a:cubicBezTo>
                  <a:cubicBezTo>
                    <a:pt x="14239" y="6858"/>
                    <a:pt x="14287" y="6845"/>
                    <a:pt x="14329" y="6818"/>
                  </a:cubicBezTo>
                  <a:cubicBezTo>
                    <a:pt x="14313" y="6761"/>
                    <a:pt x="14313" y="6761"/>
                    <a:pt x="14313" y="6761"/>
                  </a:cubicBezTo>
                  <a:cubicBezTo>
                    <a:pt x="14287" y="6771"/>
                    <a:pt x="14270" y="6775"/>
                    <a:pt x="14250" y="6775"/>
                  </a:cubicBezTo>
                  <a:cubicBezTo>
                    <a:pt x="14195" y="6775"/>
                    <a:pt x="14187" y="6745"/>
                    <a:pt x="14187" y="6664"/>
                  </a:cubicBezTo>
                  <a:cubicBezTo>
                    <a:pt x="14187" y="6368"/>
                    <a:pt x="14187" y="6368"/>
                    <a:pt x="14187" y="6368"/>
                  </a:cubicBezTo>
                  <a:cubicBezTo>
                    <a:pt x="14301" y="6368"/>
                    <a:pt x="14301" y="6368"/>
                    <a:pt x="14301" y="6368"/>
                  </a:cubicBezTo>
                  <a:lnTo>
                    <a:pt x="14319" y="6285"/>
                  </a:lnTo>
                  <a:close/>
                  <a:moveTo>
                    <a:pt x="13475" y="6844"/>
                  </a:moveTo>
                  <a:cubicBezTo>
                    <a:pt x="13792" y="6844"/>
                    <a:pt x="13792" y="6844"/>
                    <a:pt x="13792" y="6844"/>
                  </a:cubicBezTo>
                  <a:cubicBezTo>
                    <a:pt x="13792" y="6794"/>
                    <a:pt x="13792" y="6794"/>
                    <a:pt x="13792" y="6794"/>
                  </a:cubicBezTo>
                  <a:cubicBezTo>
                    <a:pt x="13718" y="6793"/>
                    <a:pt x="13706" y="6780"/>
                    <a:pt x="13706" y="6717"/>
                  </a:cubicBezTo>
                  <a:cubicBezTo>
                    <a:pt x="13706" y="6546"/>
                    <a:pt x="13706" y="6546"/>
                    <a:pt x="13706" y="6546"/>
                  </a:cubicBezTo>
                  <a:cubicBezTo>
                    <a:pt x="13706" y="6460"/>
                    <a:pt x="13728" y="6434"/>
                    <a:pt x="13811" y="6434"/>
                  </a:cubicBezTo>
                  <a:cubicBezTo>
                    <a:pt x="13838" y="6434"/>
                    <a:pt x="13852" y="6437"/>
                    <a:pt x="13872" y="6443"/>
                  </a:cubicBezTo>
                  <a:cubicBezTo>
                    <a:pt x="13902" y="6277"/>
                    <a:pt x="13902" y="6277"/>
                    <a:pt x="13902" y="6277"/>
                  </a:cubicBezTo>
                  <a:cubicBezTo>
                    <a:pt x="13894" y="6274"/>
                    <a:pt x="13878" y="6270"/>
                    <a:pt x="13861" y="6270"/>
                  </a:cubicBezTo>
                  <a:cubicBezTo>
                    <a:pt x="13801" y="6270"/>
                    <a:pt x="13731" y="6316"/>
                    <a:pt x="13704" y="6411"/>
                  </a:cubicBezTo>
                  <a:cubicBezTo>
                    <a:pt x="13701" y="6340"/>
                    <a:pt x="13680" y="6290"/>
                    <a:pt x="13669" y="6270"/>
                  </a:cubicBezTo>
                  <a:cubicBezTo>
                    <a:pt x="13653" y="6270"/>
                    <a:pt x="13653" y="6270"/>
                    <a:pt x="13653" y="6270"/>
                  </a:cubicBezTo>
                  <a:cubicBezTo>
                    <a:pt x="13476" y="6314"/>
                    <a:pt x="13476" y="6314"/>
                    <a:pt x="13476" y="6314"/>
                  </a:cubicBezTo>
                  <a:cubicBezTo>
                    <a:pt x="13476" y="6363"/>
                    <a:pt x="13476" y="6363"/>
                    <a:pt x="13476" y="6363"/>
                  </a:cubicBezTo>
                  <a:cubicBezTo>
                    <a:pt x="13531" y="6365"/>
                    <a:pt x="13542" y="6376"/>
                    <a:pt x="13542" y="6456"/>
                  </a:cubicBezTo>
                  <a:cubicBezTo>
                    <a:pt x="13542" y="6717"/>
                    <a:pt x="13542" y="6717"/>
                    <a:pt x="13542" y="6717"/>
                  </a:cubicBezTo>
                  <a:cubicBezTo>
                    <a:pt x="13542" y="6780"/>
                    <a:pt x="13530" y="6793"/>
                    <a:pt x="13475" y="6794"/>
                  </a:cubicBezTo>
                  <a:lnTo>
                    <a:pt x="13475" y="6844"/>
                  </a:lnTo>
                  <a:close/>
                  <a:moveTo>
                    <a:pt x="13229" y="6552"/>
                  </a:moveTo>
                  <a:cubicBezTo>
                    <a:pt x="13229" y="6721"/>
                    <a:pt x="13196" y="6790"/>
                    <a:pt x="13130" y="6790"/>
                  </a:cubicBezTo>
                  <a:cubicBezTo>
                    <a:pt x="13049" y="6790"/>
                    <a:pt x="13028" y="6722"/>
                    <a:pt x="13028" y="6568"/>
                  </a:cubicBezTo>
                  <a:cubicBezTo>
                    <a:pt x="13028" y="6394"/>
                    <a:pt x="13058" y="6341"/>
                    <a:pt x="13128" y="6341"/>
                  </a:cubicBezTo>
                  <a:cubicBezTo>
                    <a:pt x="13193" y="6341"/>
                    <a:pt x="13229" y="6392"/>
                    <a:pt x="13229" y="6552"/>
                  </a:cubicBezTo>
                  <a:moveTo>
                    <a:pt x="13406" y="6556"/>
                  </a:moveTo>
                  <a:cubicBezTo>
                    <a:pt x="13406" y="6364"/>
                    <a:pt x="13292" y="6270"/>
                    <a:pt x="13132" y="6270"/>
                  </a:cubicBezTo>
                  <a:cubicBezTo>
                    <a:pt x="12958" y="6270"/>
                    <a:pt x="12849" y="6388"/>
                    <a:pt x="12849" y="6566"/>
                  </a:cubicBezTo>
                  <a:cubicBezTo>
                    <a:pt x="12849" y="6750"/>
                    <a:pt x="12952" y="6858"/>
                    <a:pt x="13124" y="6858"/>
                  </a:cubicBezTo>
                  <a:cubicBezTo>
                    <a:pt x="13277" y="6858"/>
                    <a:pt x="13406" y="6765"/>
                    <a:pt x="13406" y="6556"/>
                  </a:cubicBezTo>
                  <a:moveTo>
                    <a:pt x="12585" y="6579"/>
                  </a:moveTo>
                  <a:cubicBezTo>
                    <a:pt x="12585" y="6732"/>
                    <a:pt x="12541" y="6771"/>
                    <a:pt x="12472" y="6771"/>
                  </a:cubicBezTo>
                  <a:cubicBezTo>
                    <a:pt x="12438" y="6771"/>
                    <a:pt x="12404" y="6759"/>
                    <a:pt x="12380" y="6730"/>
                  </a:cubicBezTo>
                  <a:cubicBezTo>
                    <a:pt x="12380" y="6424"/>
                    <a:pt x="12380" y="6424"/>
                    <a:pt x="12380" y="6424"/>
                  </a:cubicBezTo>
                  <a:cubicBezTo>
                    <a:pt x="12411" y="6392"/>
                    <a:pt x="12445" y="6380"/>
                    <a:pt x="12481" y="6380"/>
                  </a:cubicBezTo>
                  <a:cubicBezTo>
                    <a:pt x="12547" y="6380"/>
                    <a:pt x="12585" y="6424"/>
                    <a:pt x="12585" y="6579"/>
                  </a:cubicBezTo>
                  <a:moveTo>
                    <a:pt x="12374" y="6364"/>
                  </a:moveTo>
                  <a:cubicBezTo>
                    <a:pt x="12369" y="6322"/>
                    <a:pt x="12354" y="6287"/>
                    <a:pt x="12344" y="6270"/>
                  </a:cubicBezTo>
                  <a:cubicBezTo>
                    <a:pt x="12327" y="6270"/>
                    <a:pt x="12327" y="6270"/>
                    <a:pt x="12327" y="6270"/>
                  </a:cubicBezTo>
                  <a:cubicBezTo>
                    <a:pt x="12151" y="6314"/>
                    <a:pt x="12151" y="6314"/>
                    <a:pt x="12151" y="6314"/>
                  </a:cubicBezTo>
                  <a:cubicBezTo>
                    <a:pt x="12151" y="6363"/>
                    <a:pt x="12151" y="6363"/>
                    <a:pt x="12151" y="6363"/>
                  </a:cubicBezTo>
                  <a:cubicBezTo>
                    <a:pt x="12206" y="6365"/>
                    <a:pt x="12217" y="6376"/>
                    <a:pt x="12217" y="6456"/>
                  </a:cubicBezTo>
                  <a:cubicBezTo>
                    <a:pt x="12217" y="6933"/>
                    <a:pt x="12217" y="6933"/>
                    <a:pt x="12217" y="6933"/>
                  </a:cubicBezTo>
                  <a:cubicBezTo>
                    <a:pt x="12217" y="6995"/>
                    <a:pt x="12205" y="7009"/>
                    <a:pt x="12150" y="7010"/>
                  </a:cubicBezTo>
                  <a:cubicBezTo>
                    <a:pt x="12150" y="7059"/>
                    <a:pt x="12150" y="7059"/>
                    <a:pt x="12150" y="7059"/>
                  </a:cubicBezTo>
                  <a:cubicBezTo>
                    <a:pt x="12449" y="7059"/>
                    <a:pt x="12449" y="7059"/>
                    <a:pt x="12449" y="7059"/>
                  </a:cubicBezTo>
                  <a:cubicBezTo>
                    <a:pt x="12449" y="7010"/>
                    <a:pt x="12449" y="7010"/>
                    <a:pt x="12449" y="7010"/>
                  </a:cubicBezTo>
                  <a:cubicBezTo>
                    <a:pt x="12391" y="7009"/>
                    <a:pt x="12380" y="6994"/>
                    <a:pt x="12380" y="6933"/>
                  </a:cubicBezTo>
                  <a:cubicBezTo>
                    <a:pt x="12380" y="6805"/>
                    <a:pt x="12380" y="6805"/>
                    <a:pt x="12380" y="6805"/>
                  </a:cubicBezTo>
                  <a:cubicBezTo>
                    <a:pt x="12411" y="6841"/>
                    <a:pt x="12456" y="6856"/>
                    <a:pt x="12503" y="6856"/>
                  </a:cubicBezTo>
                  <a:cubicBezTo>
                    <a:pt x="12653" y="6856"/>
                    <a:pt x="12758" y="6765"/>
                    <a:pt x="12758" y="6559"/>
                  </a:cubicBezTo>
                  <a:cubicBezTo>
                    <a:pt x="12758" y="6361"/>
                    <a:pt x="12669" y="6271"/>
                    <a:pt x="12538" y="6271"/>
                  </a:cubicBezTo>
                  <a:cubicBezTo>
                    <a:pt x="12463" y="6271"/>
                    <a:pt x="12403" y="6313"/>
                    <a:pt x="12374" y="6364"/>
                  </a:cubicBezTo>
                  <a:moveTo>
                    <a:pt x="11907" y="6579"/>
                  </a:moveTo>
                  <a:cubicBezTo>
                    <a:pt x="11907" y="6732"/>
                    <a:pt x="11863" y="6771"/>
                    <a:pt x="11795" y="6771"/>
                  </a:cubicBezTo>
                  <a:cubicBezTo>
                    <a:pt x="11761" y="6771"/>
                    <a:pt x="11727" y="6759"/>
                    <a:pt x="11702" y="6730"/>
                  </a:cubicBezTo>
                  <a:cubicBezTo>
                    <a:pt x="11702" y="6424"/>
                    <a:pt x="11702" y="6424"/>
                    <a:pt x="11702" y="6424"/>
                  </a:cubicBezTo>
                  <a:cubicBezTo>
                    <a:pt x="11733" y="6392"/>
                    <a:pt x="11767" y="6380"/>
                    <a:pt x="11804" y="6380"/>
                  </a:cubicBezTo>
                  <a:cubicBezTo>
                    <a:pt x="11870" y="6380"/>
                    <a:pt x="11907" y="6424"/>
                    <a:pt x="11907" y="6579"/>
                  </a:cubicBezTo>
                  <a:moveTo>
                    <a:pt x="11696" y="6364"/>
                  </a:moveTo>
                  <a:cubicBezTo>
                    <a:pt x="11691" y="6322"/>
                    <a:pt x="11676" y="6287"/>
                    <a:pt x="11666" y="6270"/>
                  </a:cubicBezTo>
                  <a:cubicBezTo>
                    <a:pt x="11650" y="6270"/>
                    <a:pt x="11650" y="6270"/>
                    <a:pt x="11650" y="6270"/>
                  </a:cubicBezTo>
                  <a:cubicBezTo>
                    <a:pt x="11473" y="6314"/>
                    <a:pt x="11473" y="6314"/>
                    <a:pt x="11473" y="6314"/>
                  </a:cubicBezTo>
                  <a:cubicBezTo>
                    <a:pt x="11473" y="6363"/>
                    <a:pt x="11473" y="6363"/>
                    <a:pt x="11473" y="6363"/>
                  </a:cubicBezTo>
                  <a:cubicBezTo>
                    <a:pt x="11528" y="6365"/>
                    <a:pt x="11539" y="6376"/>
                    <a:pt x="11539" y="6456"/>
                  </a:cubicBezTo>
                  <a:cubicBezTo>
                    <a:pt x="11539" y="6933"/>
                    <a:pt x="11539" y="6933"/>
                    <a:pt x="11539" y="6933"/>
                  </a:cubicBezTo>
                  <a:cubicBezTo>
                    <a:pt x="11539" y="6995"/>
                    <a:pt x="11527" y="7009"/>
                    <a:pt x="11472" y="7010"/>
                  </a:cubicBezTo>
                  <a:cubicBezTo>
                    <a:pt x="11472" y="7059"/>
                    <a:pt x="11472" y="7059"/>
                    <a:pt x="11472" y="7059"/>
                  </a:cubicBezTo>
                  <a:cubicBezTo>
                    <a:pt x="11772" y="7059"/>
                    <a:pt x="11772" y="7059"/>
                    <a:pt x="11772" y="7059"/>
                  </a:cubicBezTo>
                  <a:cubicBezTo>
                    <a:pt x="11772" y="7010"/>
                    <a:pt x="11772" y="7010"/>
                    <a:pt x="11772" y="7010"/>
                  </a:cubicBezTo>
                  <a:cubicBezTo>
                    <a:pt x="11714" y="7009"/>
                    <a:pt x="11702" y="6994"/>
                    <a:pt x="11702" y="6933"/>
                  </a:cubicBezTo>
                  <a:cubicBezTo>
                    <a:pt x="11702" y="6805"/>
                    <a:pt x="11702" y="6805"/>
                    <a:pt x="11702" y="6805"/>
                  </a:cubicBezTo>
                  <a:cubicBezTo>
                    <a:pt x="11733" y="6841"/>
                    <a:pt x="11778" y="6856"/>
                    <a:pt x="11826" y="6856"/>
                  </a:cubicBezTo>
                  <a:cubicBezTo>
                    <a:pt x="11975" y="6856"/>
                    <a:pt x="12080" y="6765"/>
                    <a:pt x="12080" y="6559"/>
                  </a:cubicBezTo>
                  <a:cubicBezTo>
                    <a:pt x="12080" y="6361"/>
                    <a:pt x="11991" y="6271"/>
                    <a:pt x="11861" y="6271"/>
                  </a:cubicBezTo>
                  <a:cubicBezTo>
                    <a:pt x="11785" y="6271"/>
                    <a:pt x="11726" y="6313"/>
                    <a:pt x="11696" y="6364"/>
                  </a:cubicBezTo>
                  <a:moveTo>
                    <a:pt x="11201" y="6577"/>
                  </a:moveTo>
                  <a:cubicBezTo>
                    <a:pt x="11198" y="6716"/>
                    <a:pt x="11198" y="6716"/>
                    <a:pt x="11198" y="6716"/>
                  </a:cubicBezTo>
                  <a:cubicBezTo>
                    <a:pt x="11178" y="6742"/>
                    <a:pt x="11143" y="6758"/>
                    <a:pt x="11114" y="6758"/>
                  </a:cubicBezTo>
                  <a:cubicBezTo>
                    <a:pt x="11072" y="6758"/>
                    <a:pt x="11048" y="6738"/>
                    <a:pt x="11048" y="6676"/>
                  </a:cubicBezTo>
                  <a:cubicBezTo>
                    <a:pt x="11048" y="6609"/>
                    <a:pt x="11088" y="6577"/>
                    <a:pt x="11162" y="6577"/>
                  </a:cubicBezTo>
                  <a:lnTo>
                    <a:pt x="11201" y="6577"/>
                  </a:lnTo>
                  <a:close/>
                  <a:moveTo>
                    <a:pt x="11362" y="6679"/>
                  </a:moveTo>
                  <a:cubicBezTo>
                    <a:pt x="11362" y="6579"/>
                    <a:pt x="11367" y="6488"/>
                    <a:pt x="11367" y="6455"/>
                  </a:cubicBezTo>
                  <a:cubicBezTo>
                    <a:pt x="11367" y="6326"/>
                    <a:pt x="11279" y="6270"/>
                    <a:pt x="11151" y="6270"/>
                  </a:cubicBezTo>
                  <a:cubicBezTo>
                    <a:pt x="11064" y="6270"/>
                    <a:pt x="10973" y="6298"/>
                    <a:pt x="10915" y="6332"/>
                  </a:cubicBezTo>
                  <a:cubicBezTo>
                    <a:pt x="10915" y="6444"/>
                    <a:pt x="10915" y="6444"/>
                    <a:pt x="10915" y="6444"/>
                  </a:cubicBezTo>
                  <a:cubicBezTo>
                    <a:pt x="11036" y="6444"/>
                    <a:pt x="11036" y="6444"/>
                    <a:pt x="11036" y="6444"/>
                  </a:cubicBezTo>
                  <a:cubicBezTo>
                    <a:pt x="11044" y="6386"/>
                    <a:pt x="11061" y="6344"/>
                    <a:pt x="11124" y="6344"/>
                  </a:cubicBezTo>
                  <a:cubicBezTo>
                    <a:pt x="11182" y="6344"/>
                    <a:pt x="11203" y="6380"/>
                    <a:pt x="11203" y="6465"/>
                  </a:cubicBezTo>
                  <a:cubicBezTo>
                    <a:pt x="11203" y="6515"/>
                    <a:pt x="11203" y="6515"/>
                    <a:pt x="11203" y="6515"/>
                  </a:cubicBezTo>
                  <a:cubicBezTo>
                    <a:pt x="11189" y="6514"/>
                    <a:pt x="11164" y="6513"/>
                    <a:pt x="11150" y="6513"/>
                  </a:cubicBezTo>
                  <a:cubicBezTo>
                    <a:pt x="10978" y="6513"/>
                    <a:pt x="10880" y="6567"/>
                    <a:pt x="10880" y="6697"/>
                  </a:cubicBezTo>
                  <a:cubicBezTo>
                    <a:pt x="10880" y="6810"/>
                    <a:pt x="10957" y="6859"/>
                    <a:pt x="11055" y="6859"/>
                  </a:cubicBezTo>
                  <a:cubicBezTo>
                    <a:pt x="11142" y="6859"/>
                    <a:pt x="11190" y="6813"/>
                    <a:pt x="11208" y="6773"/>
                  </a:cubicBezTo>
                  <a:cubicBezTo>
                    <a:pt x="11216" y="6820"/>
                    <a:pt x="11253" y="6850"/>
                    <a:pt x="11321" y="6850"/>
                  </a:cubicBezTo>
                  <a:cubicBezTo>
                    <a:pt x="11369" y="6850"/>
                    <a:pt x="11410" y="6838"/>
                    <a:pt x="11433" y="6824"/>
                  </a:cubicBezTo>
                  <a:cubicBezTo>
                    <a:pt x="11433" y="6777"/>
                    <a:pt x="11433" y="6777"/>
                    <a:pt x="11433" y="6777"/>
                  </a:cubicBezTo>
                  <a:cubicBezTo>
                    <a:pt x="11374" y="6775"/>
                    <a:pt x="11362" y="6761"/>
                    <a:pt x="11362" y="6679"/>
                  </a:cubicBezTo>
                  <a:moveTo>
                    <a:pt x="10411" y="6844"/>
                  </a:moveTo>
                  <a:cubicBezTo>
                    <a:pt x="10728" y="6844"/>
                    <a:pt x="10728" y="6844"/>
                    <a:pt x="10728" y="6844"/>
                  </a:cubicBezTo>
                  <a:cubicBezTo>
                    <a:pt x="10728" y="6794"/>
                    <a:pt x="10728" y="6794"/>
                    <a:pt x="10728" y="6794"/>
                  </a:cubicBezTo>
                  <a:cubicBezTo>
                    <a:pt x="10653" y="6793"/>
                    <a:pt x="10641" y="6780"/>
                    <a:pt x="10641" y="6717"/>
                  </a:cubicBezTo>
                  <a:cubicBezTo>
                    <a:pt x="10641" y="6546"/>
                    <a:pt x="10641" y="6546"/>
                    <a:pt x="10641" y="6546"/>
                  </a:cubicBezTo>
                  <a:cubicBezTo>
                    <a:pt x="10641" y="6460"/>
                    <a:pt x="10663" y="6434"/>
                    <a:pt x="10747" y="6434"/>
                  </a:cubicBezTo>
                  <a:cubicBezTo>
                    <a:pt x="10773" y="6434"/>
                    <a:pt x="10787" y="6437"/>
                    <a:pt x="10807" y="6443"/>
                  </a:cubicBezTo>
                  <a:cubicBezTo>
                    <a:pt x="10838" y="6277"/>
                    <a:pt x="10838" y="6277"/>
                    <a:pt x="10838" y="6277"/>
                  </a:cubicBezTo>
                  <a:cubicBezTo>
                    <a:pt x="10829" y="6274"/>
                    <a:pt x="10814" y="6270"/>
                    <a:pt x="10796" y="6270"/>
                  </a:cubicBezTo>
                  <a:cubicBezTo>
                    <a:pt x="10737" y="6270"/>
                    <a:pt x="10667" y="6316"/>
                    <a:pt x="10639" y="6411"/>
                  </a:cubicBezTo>
                  <a:cubicBezTo>
                    <a:pt x="10637" y="6340"/>
                    <a:pt x="10616" y="6290"/>
                    <a:pt x="10605" y="6270"/>
                  </a:cubicBezTo>
                  <a:cubicBezTo>
                    <a:pt x="10589" y="6270"/>
                    <a:pt x="10589" y="6270"/>
                    <a:pt x="10589" y="6270"/>
                  </a:cubicBezTo>
                  <a:cubicBezTo>
                    <a:pt x="10412" y="6314"/>
                    <a:pt x="10412" y="6314"/>
                    <a:pt x="10412" y="6314"/>
                  </a:cubicBezTo>
                  <a:cubicBezTo>
                    <a:pt x="10412" y="6363"/>
                    <a:pt x="10412" y="6363"/>
                    <a:pt x="10412" y="6363"/>
                  </a:cubicBezTo>
                  <a:cubicBezTo>
                    <a:pt x="10467" y="6365"/>
                    <a:pt x="10478" y="6376"/>
                    <a:pt x="10478" y="6456"/>
                  </a:cubicBezTo>
                  <a:cubicBezTo>
                    <a:pt x="10478" y="6717"/>
                    <a:pt x="10478" y="6717"/>
                    <a:pt x="10478" y="6717"/>
                  </a:cubicBezTo>
                  <a:cubicBezTo>
                    <a:pt x="10478" y="6780"/>
                    <a:pt x="10466" y="6793"/>
                    <a:pt x="10411" y="6794"/>
                  </a:cubicBezTo>
                  <a:lnTo>
                    <a:pt x="10411" y="6844"/>
                  </a:lnTo>
                  <a:close/>
                  <a:moveTo>
                    <a:pt x="10334" y="6285"/>
                  </a:moveTo>
                  <a:cubicBezTo>
                    <a:pt x="10201" y="6285"/>
                    <a:pt x="10201" y="6285"/>
                    <a:pt x="10201" y="6285"/>
                  </a:cubicBezTo>
                  <a:cubicBezTo>
                    <a:pt x="10201" y="6229"/>
                    <a:pt x="10205" y="6163"/>
                    <a:pt x="10211" y="6123"/>
                  </a:cubicBezTo>
                  <a:cubicBezTo>
                    <a:pt x="10096" y="6137"/>
                    <a:pt x="10096" y="6137"/>
                    <a:pt x="10096" y="6137"/>
                  </a:cubicBezTo>
                  <a:cubicBezTo>
                    <a:pt x="10069" y="6179"/>
                    <a:pt x="10052" y="6233"/>
                    <a:pt x="10046" y="6282"/>
                  </a:cubicBezTo>
                  <a:cubicBezTo>
                    <a:pt x="9972" y="6312"/>
                    <a:pt x="9972" y="6312"/>
                    <a:pt x="9972" y="6312"/>
                  </a:cubicBezTo>
                  <a:cubicBezTo>
                    <a:pt x="9972" y="6368"/>
                    <a:pt x="9972" y="6368"/>
                    <a:pt x="9972" y="6368"/>
                  </a:cubicBezTo>
                  <a:cubicBezTo>
                    <a:pt x="10038" y="6368"/>
                    <a:pt x="10038" y="6368"/>
                    <a:pt x="10038" y="6368"/>
                  </a:cubicBezTo>
                  <a:cubicBezTo>
                    <a:pt x="10038" y="6700"/>
                    <a:pt x="10038" y="6700"/>
                    <a:pt x="10038" y="6700"/>
                  </a:cubicBezTo>
                  <a:cubicBezTo>
                    <a:pt x="10038" y="6821"/>
                    <a:pt x="10094" y="6858"/>
                    <a:pt x="10194" y="6858"/>
                  </a:cubicBezTo>
                  <a:cubicBezTo>
                    <a:pt x="10253" y="6858"/>
                    <a:pt x="10302" y="6845"/>
                    <a:pt x="10343" y="6818"/>
                  </a:cubicBezTo>
                  <a:cubicBezTo>
                    <a:pt x="10327" y="6761"/>
                    <a:pt x="10327" y="6761"/>
                    <a:pt x="10327" y="6761"/>
                  </a:cubicBezTo>
                  <a:cubicBezTo>
                    <a:pt x="10302" y="6771"/>
                    <a:pt x="10284" y="6775"/>
                    <a:pt x="10264" y="6775"/>
                  </a:cubicBezTo>
                  <a:cubicBezTo>
                    <a:pt x="10209" y="6775"/>
                    <a:pt x="10202" y="6745"/>
                    <a:pt x="10202" y="6664"/>
                  </a:cubicBezTo>
                  <a:cubicBezTo>
                    <a:pt x="10202" y="6368"/>
                    <a:pt x="10202" y="6368"/>
                    <a:pt x="10202" y="6368"/>
                  </a:cubicBezTo>
                  <a:cubicBezTo>
                    <a:pt x="10315" y="6368"/>
                    <a:pt x="10315" y="6368"/>
                    <a:pt x="10315" y="6368"/>
                  </a:cubicBezTo>
                  <a:lnTo>
                    <a:pt x="10334" y="6285"/>
                  </a:lnTo>
                  <a:close/>
                  <a:moveTo>
                    <a:pt x="9893" y="6315"/>
                  </a:moveTo>
                  <a:cubicBezTo>
                    <a:pt x="9855" y="6290"/>
                    <a:pt x="9800" y="6271"/>
                    <a:pt x="9713" y="6271"/>
                  </a:cubicBezTo>
                  <a:cubicBezTo>
                    <a:pt x="9560" y="6271"/>
                    <a:pt x="9431" y="6376"/>
                    <a:pt x="9431" y="6574"/>
                  </a:cubicBezTo>
                  <a:cubicBezTo>
                    <a:pt x="9431" y="6766"/>
                    <a:pt x="9552" y="6857"/>
                    <a:pt x="9699" y="6857"/>
                  </a:cubicBezTo>
                  <a:cubicBezTo>
                    <a:pt x="9782" y="6857"/>
                    <a:pt x="9857" y="6827"/>
                    <a:pt x="9908" y="6768"/>
                  </a:cubicBezTo>
                  <a:cubicBezTo>
                    <a:pt x="9878" y="6726"/>
                    <a:pt x="9878" y="6726"/>
                    <a:pt x="9878" y="6726"/>
                  </a:cubicBezTo>
                  <a:cubicBezTo>
                    <a:pt x="9832" y="6754"/>
                    <a:pt x="9799" y="6766"/>
                    <a:pt x="9748" y="6766"/>
                  </a:cubicBezTo>
                  <a:cubicBezTo>
                    <a:pt x="9666" y="6766"/>
                    <a:pt x="9600" y="6713"/>
                    <a:pt x="9600" y="6548"/>
                  </a:cubicBezTo>
                  <a:cubicBezTo>
                    <a:pt x="9600" y="6380"/>
                    <a:pt x="9661" y="6339"/>
                    <a:pt x="9713" y="6339"/>
                  </a:cubicBezTo>
                  <a:cubicBezTo>
                    <a:pt x="9758" y="6339"/>
                    <a:pt x="9767" y="6368"/>
                    <a:pt x="9771" y="6436"/>
                  </a:cubicBezTo>
                  <a:cubicBezTo>
                    <a:pt x="9893" y="6436"/>
                    <a:pt x="9893" y="6436"/>
                    <a:pt x="9893" y="6436"/>
                  </a:cubicBezTo>
                  <a:lnTo>
                    <a:pt x="9893" y="6315"/>
                  </a:lnTo>
                  <a:close/>
                  <a:moveTo>
                    <a:pt x="9101" y="6338"/>
                  </a:moveTo>
                  <a:cubicBezTo>
                    <a:pt x="9159" y="6338"/>
                    <a:pt x="9181" y="6380"/>
                    <a:pt x="9181" y="6513"/>
                  </a:cubicBezTo>
                  <a:cubicBezTo>
                    <a:pt x="9011" y="6513"/>
                    <a:pt x="9011" y="6513"/>
                    <a:pt x="9011" y="6513"/>
                  </a:cubicBezTo>
                  <a:cubicBezTo>
                    <a:pt x="9019" y="6379"/>
                    <a:pt x="9046" y="6338"/>
                    <a:pt x="9101" y="6338"/>
                  </a:cubicBezTo>
                  <a:moveTo>
                    <a:pt x="9160" y="6763"/>
                  </a:moveTo>
                  <a:cubicBezTo>
                    <a:pt x="9056" y="6763"/>
                    <a:pt x="9013" y="6712"/>
                    <a:pt x="9010" y="6588"/>
                  </a:cubicBezTo>
                  <a:cubicBezTo>
                    <a:pt x="9344" y="6588"/>
                    <a:pt x="9344" y="6588"/>
                    <a:pt x="9344" y="6588"/>
                  </a:cubicBezTo>
                  <a:cubicBezTo>
                    <a:pt x="9344" y="6541"/>
                    <a:pt x="9344" y="6541"/>
                    <a:pt x="9344" y="6541"/>
                  </a:cubicBezTo>
                  <a:cubicBezTo>
                    <a:pt x="9344" y="6372"/>
                    <a:pt x="9272" y="6270"/>
                    <a:pt x="9101" y="6270"/>
                  </a:cubicBezTo>
                  <a:cubicBezTo>
                    <a:pt x="8942" y="6270"/>
                    <a:pt x="8834" y="6377"/>
                    <a:pt x="8834" y="6562"/>
                  </a:cubicBezTo>
                  <a:cubicBezTo>
                    <a:pt x="8834" y="6749"/>
                    <a:pt x="8934" y="6857"/>
                    <a:pt x="9104" y="6857"/>
                  </a:cubicBezTo>
                  <a:cubicBezTo>
                    <a:pt x="9202" y="6857"/>
                    <a:pt x="9275" y="6827"/>
                    <a:pt x="9334" y="6769"/>
                  </a:cubicBezTo>
                  <a:cubicBezTo>
                    <a:pt x="9306" y="6724"/>
                    <a:pt x="9306" y="6724"/>
                    <a:pt x="9306" y="6724"/>
                  </a:cubicBezTo>
                  <a:cubicBezTo>
                    <a:pt x="9260" y="6749"/>
                    <a:pt x="9208" y="6763"/>
                    <a:pt x="9160" y="6763"/>
                  </a:cubicBezTo>
                  <a:moveTo>
                    <a:pt x="8857" y="6054"/>
                  </a:moveTo>
                  <a:cubicBezTo>
                    <a:pt x="8823" y="6039"/>
                    <a:pt x="8755" y="6030"/>
                    <a:pt x="8711" y="6030"/>
                  </a:cubicBezTo>
                  <a:cubicBezTo>
                    <a:pt x="8584" y="6030"/>
                    <a:pt x="8503" y="6088"/>
                    <a:pt x="8503" y="6204"/>
                  </a:cubicBezTo>
                  <a:cubicBezTo>
                    <a:pt x="8503" y="6285"/>
                    <a:pt x="8503" y="6285"/>
                    <a:pt x="8503" y="6285"/>
                  </a:cubicBezTo>
                  <a:cubicBezTo>
                    <a:pt x="8436" y="6312"/>
                    <a:pt x="8436" y="6312"/>
                    <a:pt x="8436" y="6312"/>
                  </a:cubicBezTo>
                  <a:cubicBezTo>
                    <a:pt x="8436" y="6368"/>
                    <a:pt x="8436" y="6368"/>
                    <a:pt x="8436" y="6368"/>
                  </a:cubicBezTo>
                  <a:cubicBezTo>
                    <a:pt x="8503" y="6368"/>
                    <a:pt x="8503" y="6368"/>
                    <a:pt x="8503" y="6368"/>
                  </a:cubicBezTo>
                  <a:cubicBezTo>
                    <a:pt x="8503" y="6717"/>
                    <a:pt x="8503" y="6717"/>
                    <a:pt x="8503" y="6717"/>
                  </a:cubicBezTo>
                  <a:cubicBezTo>
                    <a:pt x="8503" y="6780"/>
                    <a:pt x="8491" y="6793"/>
                    <a:pt x="8436" y="6794"/>
                  </a:cubicBezTo>
                  <a:cubicBezTo>
                    <a:pt x="8436" y="6844"/>
                    <a:pt x="8436" y="6844"/>
                    <a:pt x="8436" y="6844"/>
                  </a:cubicBezTo>
                  <a:cubicBezTo>
                    <a:pt x="8755" y="6844"/>
                    <a:pt x="8755" y="6844"/>
                    <a:pt x="8755" y="6844"/>
                  </a:cubicBezTo>
                  <a:cubicBezTo>
                    <a:pt x="8755" y="6794"/>
                    <a:pt x="8755" y="6794"/>
                    <a:pt x="8755" y="6794"/>
                  </a:cubicBezTo>
                  <a:cubicBezTo>
                    <a:pt x="8679" y="6793"/>
                    <a:pt x="8667" y="6779"/>
                    <a:pt x="8667" y="6717"/>
                  </a:cubicBezTo>
                  <a:cubicBezTo>
                    <a:pt x="8667" y="6368"/>
                    <a:pt x="8667" y="6368"/>
                    <a:pt x="8667" y="6368"/>
                  </a:cubicBezTo>
                  <a:cubicBezTo>
                    <a:pt x="8781" y="6368"/>
                    <a:pt x="8781" y="6368"/>
                    <a:pt x="8781" y="6368"/>
                  </a:cubicBezTo>
                  <a:cubicBezTo>
                    <a:pt x="8799" y="6285"/>
                    <a:pt x="8799" y="6285"/>
                    <a:pt x="8799" y="6285"/>
                  </a:cubicBezTo>
                  <a:cubicBezTo>
                    <a:pt x="8666" y="6285"/>
                    <a:pt x="8666" y="6285"/>
                    <a:pt x="8666" y="6285"/>
                  </a:cubicBezTo>
                  <a:cubicBezTo>
                    <a:pt x="8666" y="6180"/>
                    <a:pt x="8666" y="6180"/>
                    <a:pt x="8666" y="6180"/>
                  </a:cubicBezTo>
                  <a:cubicBezTo>
                    <a:pt x="8666" y="6127"/>
                    <a:pt x="8682" y="6103"/>
                    <a:pt x="8717" y="6103"/>
                  </a:cubicBezTo>
                  <a:cubicBezTo>
                    <a:pt x="8745" y="6103"/>
                    <a:pt x="8760" y="6120"/>
                    <a:pt x="8761" y="6169"/>
                  </a:cubicBezTo>
                  <a:cubicBezTo>
                    <a:pt x="8857" y="6169"/>
                    <a:pt x="8857" y="6169"/>
                    <a:pt x="8857" y="6169"/>
                  </a:cubicBezTo>
                  <a:lnTo>
                    <a:pt x="8857" y="6054"/>
                  </a:lnTo>
                  <a:close/>
                  <a:moveTo>
                    <a:pt x="8434" y="6054"/>
                  </a:moveTo>
                  <a:cubicBezTo>
                    <a:pt x="8400" y="6039"/>
                    <a:pt x="8332" y="6030"/>
                    <a:pt x="8288" y="6030"/>
                  </a:cubicBezTo>
                  <a:cubicBezTo>
                    <a:pt x="8162" y="6030"/>
                    <a:pt x="8081" y="6088"/>
                    <a:pt x="8081" y="6204"/>
                  </a:cubicBezTo>
                  <a:cubicBezTo>
                    <a:pt x="8081" y="6285"/>
                    <a:pt x="8081" y="6285"/>
                    <a:pt x="8081" y="6285"/>
                  </a:cubicBezTo>
                  <a:cubicBezTo>
                    <a:pt x="8014" y="6312"/>
                    <a:pt x="8014" y="6312"/>
                    <a:pt x="8014" y="6312"/>
                  </a:cubicBezTo>
                  <a:cubicBezTo>
                    <a:pt x="8014" y="6368"/>
                    <a:pt x="8014" y="6368"/>
                    <a:pt x="8014" y="6368"/>
                  </a:cubicBezTo>
                  <a:cubicBezTo>
                    <a:pt x="8081" y="6368"/>
                    <a:pt x="8081" y="6368"/>
                    <a:pt x="8081" y="6368"/>
                  </a:cubicBezTo>
                  <a:cubicBezTo>
                    <a:pt x="8081" y="6717"/>
                    <a:pt x="8081" y="6717"/>
                    <a:pt x="8081" y="6717"/>
                  </a:cubicBezTo>
                  <a:cubicBezTo>
                    <a:pt x="8081" y="6780"/>
                    <a:pt x="8069" y="6793"/>
                    <a:pt x="8014" y="6794"/>
                  </a:cubicBezTo>
                  <a:cubicBezTo>
                    <a:pt x="8014" y="6844"/>
                    <a:pt x="8014" y="6844"/>
                    <a:pt x="8014" y="6844"/>
                  </a:cubicBezTo>
                  <a:cubicBezTo>
                    <a:pt x="8332" y="6844"/>
                    <a:pt x="8332" y="6844"/>
                    <a:pt x="8332" y="6844"/>
                  </a:cubicBezTo>
                  <a:cubicBezTo>
                    <a:pt x="8332" y="6794"/>
                    <a:pt x="8332" y="6794"/>
                    <a:pt x="8332" y="6794"/>
                  </a:cubicBezTo>
                  <a:cubicBezTo>
                    <a:pt x="8256" y="6793"/>
                    <a:pt x="8244" y="6779"/>
                    <a:pt x="8244" y="6717"/>
                  </a:cubicBezTo>
                  <a:cubicBezTo>
                    <a:pt x="8244" y="6368"/>
                    <a:pt x="8244" y="6368"/>
                    <a:pt x="8244" y="6368"/>
                  </a:cubicBezTo>
                  <a:cubicBezTo>
                    <a:pt x="8358" y="6368"/>
                    <a:pt x="8358" y="6368"/>
                    <a:pt x="8358" y="6368"/>
                  </a:cubicBezTo>
                  <a:cubicBezTo>
                    <a:pt x="8376" y="6285"/>
                    <a:pt x="8376" y="6285"/>
                    <a:pt x="8376" y="6285"/>
                  </a:cubicBezTo>
                  <a:cubicBezTo>
                    <a:pt x="8243" y="6285"/>
                    <a:pt x="8243" y="6285"/>
                    <a:pt x="8243" y="6285"/>
                  </a:cubicBezTo>
                  <a:cubicBezTo>
                    <a:pt x="8243" y="6180"/>
                    <a:pt x="8243" y="6180"/>
                    <a:pt x="8243" y="6180"/>
                  </a:cubicBezTo>
                  <a:cubicBezTo>
                    <a:pt x="8243" y="6127"/>
                    <a:pt x="8260" y="6103"/>
                    <a:pt x="8295" y="6103"/>
                  </a:cubicBezTo>
                  <a:cubicBezTo>
                    <a:pt x="8322" y="6103"/>
                    <a:pt x="8338" y="6120"/>
                    <a:pt x="8339" y="6169"/>
                  </a:cubicBezTo>
                  <a:cubicBezTo>
                    <a:pt x="8434" y="6169"/>
                    <a:pt x="8434" y="6169"/>
                    <a:pt x="8434" y="6169"/>
                  </a:cubicBezTo>
                  <a:lnTo>
                    <a:pt x="8434" y="6054"/>
                  </a:lnTo>
                  <a:close/>
                  <a:moveTo>
                    <a:pt x="7697" y="6338"/>
                  </a:moveTo>
                  <a:cubicBezTo>
                    <a:pt x="7756" y="6338"/>
                    <a:pt x="7778" y="6380"/>
                    <a:pt x="7778" y="6513"/>
                  </a:cubicBezTo>
                  <a:cubicBezTo>
                    <a:pt x="7607" y="6513"/>
                    <a:pt x="7607" y="6513"/>
                    <a:pt x="7607" y="6513"/>
                  </a:cubicBezTo>
                  <a:cubicBezTo>
                    <a:pt x="7615" y="6379"/>
                    <a:pt x="7642" y="6338"/>
                    <a:pt x="7697" y="6338"/>
                  </a:cubicBezTo>
                  <a:moveTo>
                    <a:pt x="7757" y="6763"/>
                  </a:moveTo>
                  <a:cubicBezTo>
                    <a:pt x="7652" y="6763"/>
                    <a:pt x="7609" y="6712"/>
                    <a:pt x="7606" y="6588"/>
                  </a:cubicBezTo>
                  <a:cubicBezTo>
                    <a:pt x="7940" y="6588"/>
                    <a:pt x="7940" y="6588"/>
                    <a:pt x="7940" y="6588"/>
                  </a:cubicBezTo>
                  <a:cubicBezTo>
                    <a:pt x="7940" y="6541"/>
                    <a:pt x="7940" y="6541"/>
                    <a:pt x="7940" y="6541"/>
                  </a:cubicBezTo>
                  <a:cubicBezTo>
                    <a:pt x="7940" y="6372"/>
                    <a:pt x="7869" y="6270"/>
                    <a:pt x="7697" y="6270"/>
                  </a:cubicBezTo>
                  <a:cubicBezTo>
                    <a:pt x="7538" y="6270"/>
                    <a:pt x="7430" y="6377"/>
                    <a:pt x="7430" y="6562"/>
                  </a:cubicBezTo>
                  <a:cubicBezTo>
                    <a:pt x="7430" y="6749"/>
                    <a:pt x="7530" y="6857"/>
                    <a:pt x="7701" y="6857"/>
                  </a:cubicBezTo>
                  <a:cubicBezTo>
                    <a:pt x="7798" y="6857"/>
                    <a:pt x="7871" y="6827"/>
                    <a:pt x="7930" y="6769"/>
                  </a:cubicBezTo>
                  <a:cubicBezTo>
                    <a:pt x="7903" y="6724"/>
                    <a:pt x="7903" y="6724"/>
                    <a:pt x="7903" y="6724"/>
                  </a:cubicBezTo>
                  <a:cubicBezTo>
                    <a:pt x="7857" y="6749"/>
                    <a:pt x="7804" y="6763"/>
                    <a:pt x="7757" y="6763"/>
                  </a:cubicBezTo>
                  <a:moveTo>
                    <a:pt x="7301" y="6680"/>
                  </a:moveTo>
                  <a:cubicBezTo>
                    <a:pt x="7301" y="6276"/>
                    <a:pt x="7301" y="6276"/>
                    <a:pt x="7301" y="6276"/>
                  </a:cubicBezTo>
                  <a:cubicBezTo>
                    <a:pt x="7275" y="6276"/>
                    <a:pt x="7275" y="6276"/>
                    <a:pt x="7275" y="6276"/>
                  </a:cubicBezTo>
                  <a:cubicBezTo>
                    <a:pt x="7072" y="6314"/>
                    <a:pt x="7072" y="6314"/>
                    <a:pt x="7072" y="6314"/>
                  </a:cubicBezTo>
                  <a:cubicBezTo>
                    <a:pt x="7072" y="6363"/>
                    <a:pt x="7072" y="6363"/>
                    <a:pt x="7072" y="6363"/>
                  </a:cubicBezTo>
                  <a:cubicBezTo>
                    <a:pt x="7126" y="6365"/>
                    <a:pt x="7138" y="6376"/>
                    <a:pt x="7138" y="6456"/>
                  </a:cubicBezTo>
                  <a:cubicBezTo>
                    <a:pt x="7138" y="6712"/>
                    <a:pt x="7138" y="6712"/>
                    <a:pt x="7138" y="6712"/>
                  </a:cubicBezTo>
                  <a:cubicBezTo>
                    <a:pt x="7105" y="6739"/>
                    <a:pt x="7077" y="6753"/>
                    <a:pt x="7039" y="6753"/>
                  </a:cubicBezTo>
                  <a:cubicBezTo>
                    <a:pt x="6989" y="6753"/>
                    <a:pt x="6969" y="6723"/>
                    <a:pt x="6969" y="6664"/>
                  </a:cubicBezTo>
                  <a:cubicBezTo>
                    <a:pt x="6969" y="6276"/>
                    <a:pt x="6969" y="6276"/>
                    <a:pt x="6969" y="6276"/>
                  </a:cubicBezTo>
                  <a:cubicBezTo>
                    <a:pt x="6943" y="6276"/>
                    <a:pt x="6943" y="6276"/>
                    <a:pt x="6943" y="6276"/>
                  </a:cubicBezTo>
                  <a:cubicBezTo>
                    <a:pt x="6741" y="6314"/>
                    <a:pt x="6741" y="6314"/>
                    <a:pt x="6741" y="6314"/>
                  </a:cubicBezTo>
                  <a:cubicBezTo>
                    <a:pt x="6741" y="6363"/>
                    <a:pt x="6741" y="6363"/>
                    <a:pt x="6741" y="6363"/>
                  </a:cubicBezTo>
                  <a:cubicBezTo>
                    <a:pt x="6795" y="6365"/>
                    <a:pt x="6806" y="6376"/>
                    <a:pt x="6806" y="6456"/>
                  </a:cubicBezTo>
                  <a:cubicBezTo>
                    <a:pt x="6806" y="6702"/>
                    <a:pt x="6806" y="6702"/>
                    <a:pt x="6806" y="6702"/>
                  </a:cubicBezTo>
                  <a:cubicBezTo>
                    <a:pt x="6806" y="6811"/>
                    <a:pt x="6868" y="6858"/>
                    <a:pt x="6963" y="6858"/>
                  </a:cubicBezTo>
                  <a:cubicBezTo>
                    <a:pt x="7046" y="6858"/>
                    <a:pt x="7104" y="6822"/>
                    <a:pt x="7147" y="6769"/>
                  </a:cubicBezTo>
                  <a:cubicBezTo>
                    <a:pt x="7150" y="6811"/>
                    <a:pt x="7166" y="6841"/>
                    <a:pt x="7177" y="6858"/>
                  </a:cubicBezTo>
                  <a:cubicBezTo>
                    <a:pt x="7193" y="6858"/>
                    <a:pt x="7193" y="6858"/>
                    <a:pt x="7193" y="6858"/>
                  </a:cubicBezTo>
                  <a:cubicBezTo>
                    <a:pt x="7369" y="6818"/>
                    <a:pt x="7369" y="6818"/>
                    <a:pt x="7369" y="6818"/>
                  </a:cubicBezTo>
                  <a:cubicBezTo>
                    <a:pt x="7369" y="6773"/>
                    <a:pt x="7369" y="6773"/>
                    <a:pt x="7369" y="6773"/>
                  </a:cubicBezTo>
                  <a:cubicBezTo>
                    <a:pt x="7313" y="6769"/>
                    <a:pt x="7301" y="6760"/>
                    <a:pt x="7301" y="6680"/>
                  </a:cubicBezTo>
                  <a:moveTo>
                    <a:pt x="6438" y="6338"/>
                  </a:moveTo>
                  <a:cubicBezTo>
                    <a:pt x="6497" y="6338"/>
                    <a:pt x="6519" y="6380"/>
                    <a:pt x="6519" y="6513"/>
                  </a:cubicBezTo>
                  <a:cubicBezTo>
                    <a:pt x="6348" y="6513"/>
                    <a:pt x="6348" y="6513"/>
                    <a:pt x="6348" y="6513"/>
                  </a:cubicBezTo>
                  <a:cubicBezTo>
                    <a:pt x="6356" y="6379"/>
                    <a:pt x="6383" y="6338"/>
                    <a:pt x="6438" y="6338"/>
                  </a:cubicBezTo>
                  <a:moveTo>
                    <a:pt x="6498" y="6763"/>
                  </a:moveTo>
                  <a:cubicBezTo>
                    <a:pt x="6393" y="6763"/>
                    <a:pt x="6350" y="6712"/>
                    <a:pt x="6347" y="6588"/>
                  </a:cubicBezTo>
                  <a:cubicBezTo>
                    <a:pt x="6681" y="6588"/>
                    <a:pt x="6681" y="6588"/>
                    <a:pt x="6681" y="6588"/>
                  </a:cubicBezTo>
                  <a:cubicBezTo>
                    <a:pt x="6681" y="6541"/>
                    <a:pt x="6681" y="6541"/>
                    <a:pt x="6681" y="6541"/>
                  </a:cubicBezTo>
                  <a:cubicBezTo>
                    <a:pt x="6681" y="6372"/>
                    <a:pt x="6610" y="6270"/>
                    <a:pt x="6438" y="6270"/>
                  </a:cubicBezTo>
                  <a:cubicBezTo>
                    <a:pt x="6279" y="6270"/>
                    <a:pt x="6171" y="6377"/>
                    <a:pt x="6171" y="6562"/>
                  </a:cubicBezTo>
                  <a:cubicBezTo>
                    <a:pt x="6171" y="6749"/>
                    <a:pt x="6271" y="6857"/>
                    <a:pt x="6442" y="6857"/>
                  </a:cubicBezTo>
                  <a:cubicBezTo>
                    <a:pt x="6539" y="6857"/>
                    <a:pt x="6612" y="6827"/>
                    <a:pt x="6671" y="6769"/>
                  </a:cubicBezTo>
                  <a:cubicBezTo>
                    <a:pt x="6644" y="6724"/>
                    <a:pt x="6644" y="6724"/>
                    <a:pt x="6644" y="6724"/>
                  </a:cubicBezTo>
                  <a:cubicBezTo>
                    <a:pt x="6598" y="6749"/>
                    <a:pt x="6545" y="6763"/>
                    <a:pt x="6498" y="6763"/>
                  </a:cubicBezTo>
                  <a:moveTo>
                    <a:pt x="6044" y="6717"/>
                  </a:moveTo>
                  <a:cubicBezTo>
                    <a:pt x="6044" y="6276"/>
                    <a:pt x="6044" y="6276"/>
                    <a:pt x="6044" y="6276"/>
                  </a:cubicBezTo>
                  <a:cubicBezTo>
                    <a:pt x="6020" y="6276"/>
                    <a:pt x="6020" y="6276"/>
                    <a:pt x="6020" y="6276"/>
                  </a:cubicBezTo>
                  <a:cubicBezTo>
                    <a:pt x="5815" y="6314"/>
                    <a:pt x="5815" y="6314"/>
                    <a:pt x="5815" y="6314"/>
                  </a:cubicBezTo>
                  <a:cubicBezTo>
                    <a:pt x="5815" y="6363"/>
                    <a:pt x="5815" y="6363"/>
                    <a:pt x="5815" y="6363"/>
                  </a:cubicBezTo>
                  <a:cubicBezTo>
                    <a:pt x="5870" y="6365"/>
                    <a:pt x="5881" y="6376"/>
                    <a:pt x="5881" y="6456"/>
                  </a:cubicBezTo>
                  <a:cubicBezTo>
                    <a:pt x="5881" y="6717"/>
                    <a:pt x="5881" y="6717"/>
                    <a:pt x="5881" y="6717"/>
                  </a:cubicBezTo>
                  <a:cubicBezTo>
                    <a:pt x="5881" y="6780"/>
                    <a:pt x="5869" y="6793"/>
                    <a:pt x="5814" y="6794"/>
                  </a:cubicBezTo>
                  <a:cubicBezTo>
                    <a:pt x="5814" y="6844"/>
                    <a:pt x="5814" y="6844"/>
                    <a:pt x="5814" y="6844"/>
                  </a:cubicBezTo>
                  <a:cubicBezTo>
                    <a:pt x="6110" y="6844"/>
                    <a:pt x="6110" y="6844"/>
                    <a:pt x="6110" y="6844"/>
                  </a:cubicBezTo>
                  <a:cubicBezTo>
                    <a:pt x="6110" y="6794"/>
                    <a:pt x="6110" y="6794"/>
                    <a:pt x="6110" y="6794"/>
                  </a:cubicBezTo>
                  <a:cubicBezTo>
                    <a:pt x="6054" y="6793"/>
                    <a:pt x="6044" y="6780"/>
                    <a:pt x="6044" y="6717"/>
                  </a:cubicBezTo>
                  <a:moveTo>
                    <a:pt x="6053" y="6130"/>
                  </a:moveTo>
                  <a:cubicBezTo>
                    <a:pt x="6053" y="6077"/>
                    <a:pt x="6011" y="6034"/>
                    <a:pt x="5958" y="6034"/>
                  </a:cubicBezTo>
                  <a:cubicBezTo>
                    <a:pt x="5903" y="6034"/>
                    <a:pt x="5859" y="6077"/>
                    <a:pt x="5859" y="6130"/>
                  </a:cubicBezTo>
                  <a:cubicBezTo>
                    <a:pt x="5859" y="6184"/>
                    <a:pt x="5903" y="6226"/>
                    <a:pt x="5955" y="6226"/>
                  </a:cubicBezTo>
                  <a:cubicBezTo>
                    <a:pt x="6010" y="6226"/>
                    <a:pt x="6053" y="6184"/>
                    <a:pt x="6053" y="6130"/>
                  </a:cubicBezTo>
                  <a:moveTo>
                    <a:pt x="5670" y="6716"/>
                  </a:moveTo>
                  <a:cubicBezTo>
                    <a:pt x="5670" y="6145"/>
                    <a:pt x="5670" y="6145"/>
                    <a:pt x="5670" y="6145"/>
                  </a:cubicBezTo>
                  <a:cubicBezTo>
                    <a:pt x="5670" y="6095"/>
                    <a:pt x="5662" y="6056"/>
                    <a:pt x="5650" y="6036"/>
                  </a:cubicBezTo>
                  <a:cubicBezTo>
                    <a:pt x="5634" y="6036"/>
                    <a:pt x="5634" y="6036"/>
                    <a:pt x="5634" y="6036"/>
                  </a:cubicBezTo>
                  <a:cubicBezTo>
                    <a:pt x="5435" y="6066"/>
                    <a:pt x="5435" y="6066"/>
                    <a:pt x="5435" y="6066"/>
                  </a:cubicBezTo>
                  <a:cubicBezTo>
                    <a:pt x="5435" y="6115"/>
                    <a:pt x="5435" y="6115"/>
                    <a:pt x="5435" y="6115"/>
                  </a:cubicBezTo>
                  <a:cubicBezTo>
                    <a:pt x="5492" y="6117"/>
                    <a:pt x="5508" y="6128"/>
                    <a:pt x="5508" y="6208"/>
                  </a:cubicBezTo>
                  <a:cubicBezTo>
                    <a:pt x="5508" y="6717"/>
                    <a:pt x="5508" y="6717"/>
                    <a:pt x="5508" y="6717"/>
                  </a:cubicBezTo>
                  <a:cubicBezTo>
                    <a:pt x="5508" y="6780"/>
                    <a:pt x="5496" y="6793"/>
                    <a:pt x="5440" y="6794"/>
                  </a:cubicBezTo>
                  <a:cubicBezTo>
                    <a:pt x="5440" y="6844"/>
                    <a:pt x="5440" y="6844"/>
                    <a:pt x="5440" y="6844"/>
                  </a:cubicBezTo>
                  <a:cubicBezTo>
                    <a:pt x="5738" y="6844"/>
                    <a:pt x="5738" y="6844"/>
                    <a:pt x="5738" y="6844"/>
                  </a:cubicBezTo>
                  <a:cubicBezTo>
                    <a:pt x="5738" y="6794"/>
                    <a:pt x="5738" y="6794"/>
                    <a:pt x="5738" y="6794"/>
                  </a:cubicBezTo>
                  <a:cubicBezTo>
                    <a:pt x="5681" y="6793"/>
                    <a:pt x="5670" y="6779"/>
                    <a:pt x="5670" y="6716"/>
                  </a:cubicBezTo>
                  <a:moveTo>
                    <a:pt x="5301" y="6717"/>
                  </a:moveTo>
                  <a:cubicBezTo>
                    <a:pt x="5301" y="6276"/>
                    <a:pt x="5301" y="6276"/>
                    <a:pt x="5301" y="6276"/>
                  </a:cubicBezTo>
                  <a:cubicBezTo>
                    <a:pt x="5277" y="6276"/>
                    <a:pt x="5277" y="6276"/>
                    <a:pt x="5277" y="6276"/>
                  </a:cubicBezTo>
                  <a:cubicBezTo>
                    <a:pt x="5071" y="6314"/>
                    <a:pt x="5071" y="6314"/>
                    <a:pt x="5071" y="6314"/>
                  </a:cubicBezTo>
                  <a:cubicBezTo>
                    <a:pt x="5071" y="6363"/>
                    <a:pt x="5071" y="6363"/>
                    <a:pt x="5071" y="6363"/>
                  </a:cubicBezTo>
                  <a:cubicBezTo>
                    <a:pt x="5126" y="6365"/>
                    <a:pt x="5137" y="6376"/>
                    <a:pt x="5137" y="6456"/>
                  </a:cubicBezTo>
                  <a:cubicBezTo>
                    <a:pt x="5137" y="6717"/>
                    <a:pt x="5137" y="6717"/>
                    <a:pt x="5137" y="6717"/>
                  </a:cubicBezTo>
                  <a:cubicBezTo>
                    <a:pt x="5137" y="6780"/>
                    <a:pt x="5125" y="6793"/>
                    <a:pt x="5070" y="6794"/>
                  </a:cubicBezTo>
                  <a:cubicBezTo>
                    <a:pt x="5070" y="6844"/>
                    <a:pt x="5070" y="6844"/>
                    <a:pt x="5070" y="6844"/>
                  </a:cubicBezTo>
                  <a:cubicBezTo>
                    <a:pt x="5367" y="6844"/>
                    <a:pt x="5367" y="6844"/>
                    <a:pt x="5367" y="6844"/>
                  </a:cubicBezTo>
                  <a:cubicBezTo>
                    <a:pt x="5367" y="6794"/>
                    <a:pt x="5367" y="6794"/>
                    <a:pt x="5367" y="6794"/>
                  </a:cubicBezTo>
                  <a:cubicBezTo>
                    <a:pt x="5311" y="6793"/>
                    <a:pt x="5301" y="6780"/>
                    <a:pt x="5301" y="6717"/>
                  </a:cubicBezTo>
                  <a:moveTo>
                    <a:pt x="5310" y="6130"/>
                  </a:moveTo>
                  <a:cubicBezTo>
                    <a:pt x="5310" y="6077"/>
                    <a:pt x="5268" y="6034"/>
                    <a:pt x="5214" y="6034"/>
                  </a:cubicBezTo>
                  <a:cubicBezTo>
                    <a:pt x="5159" y="6034"/>
                    <a:pt x="5115" y="6077"/>
                    <a:pt x="5115" y="6130"/>
                  </a:cubicBezTo>
                  <a:cubicBezTo>
                    <a:pt x="5115" y="6184"/>
                    <a:pt x="5159" y="6226"/>
                    <a:pt x="5212" y="6226"/>
                  </a:cubicBezTo>
                  <a:cubicBezTo>
                    <a:pt x="5267" y="6226"/>
                    <a:pt x="5310" y="6184"/>
                    <a:pt x="5310" y="6130"/>
                  </a:cubicBezTo>
                  <a:moveTo>
                    <a:pt x="4601" y="6423"/>
                  </a:moveTo>
                  <a:cubicBezTo>
                    <a:pt x="4629" y="6404"/>
                    <a:pt x="4659" y="6387"/>
                    <a:pt x="4701" y="6387"/>
                  </a:cubicBezTo>
                  <a:cubicBezTo>
                    <a:pt x="4743" y="6387"/>
                    <a:pt x="4767" y="6410"/>
                    <a:pt x="4767" y="6476"/>
                  </a:cubicBezTo>
                  <a:cubicBezTo>
                    <a:pt x="4767" y="6721"/>
                    <a:pt x="4767" y="6721"/>
                    <a:pt x="4767" y="6721"/>
                  </a:cubicBezTo>
                  <a:cubicBezTo>
                    <a:pt x="4767" y="6780"/>
                    <a:pt x="4761" y="6794"/>
                    <a:pt x="4706" y="6794"/>
                  </a:cubicBezTo>
                  <a:cubicBezTo>
                    <a:pt x="4706" y="6844"/>
                    <a:pt x="4706" y="6844"/>
                    <a:pt x="4706" y="6844"/>
                  </a:cubicBezTo>
                  <a:cubicBezTo>
                    <a:pt x="4995" y="6844"/>
                    <a:pt x="4995" y="6844"/>
                    <a:pt x="4995" y="6844"/>
                  </a:cubicBezTo>
                  <a:cubicBezTo>
                    <a:pt x="4995" y="6794"/>
                    <a:pt x="4995" y="6794"/>
                    <a:pt x="4995" y="6794"/>
                  </a:cubicBezTo>
                  <a:cubicBezTo>
                    <a:pt x="4942" y="6793"/>
                    <a:pt x="4930" y="6780"/>
                    <a:pt x="4930" y="6717"/>
                  </a:cubicBezTo>
                  <a:cubicBezTo>
                    <a:pt x="4930" y="6437"/>
                    <a:pt x="4930" y="6437"/>
                    <a:pt x="4930" y="6437"/>
                  </a:cubicBezTo>
                  <a:cubicBezTo>
                    <a:pt x="4930" y="6324"/>
                    <a:pt x="4862" y="6271"/>
                    <a:pt x="4774" y="6271"/>
                  </a:cubicBezTo>
                  <a:cubicBezTo>
                    <a:pt x="4696" y="6271"/>
                    <a:pt x="4635" y="6310"/>
                    <a:pt x="4588" y="6368"/>
                  </a:cubicBezTo>
                  <a:cubicBezTo>
                    <a:pt x="4565" y="6308"/>
                    <a:pt x="4510" y="6271"/>
                    <a:pt x="4446" y="6271"/>
                  </a:cubicBezTo>
                  <a:cubicBezTo>
                    <a:pt x="4366" y="6271"/>
                    <a:pt x="4311" y="6310"/>
                    <a:pt x="4264" y="6366"/>
                  </a:cubicBezTo>
                  <a:cubicBezTo>
                    <a:pt x="4261" y="6325"/>
                    <a:pt x="4243" y="6285"/>
                    <a:pt x="4235" y="6270"/>
                  </a:cubicBezTo>
                  <a:cubicBezTo>
                    <a:pt x="4218" y="6270"/>
                    <a:pt x="4218" y="6270"/>
                    <a:pt x="4218" y="6270"/>
                  </a:cubicBezTo>
                  <a:cubicBezTo>
                    <a:pt x="4041" y="6314"/>
                    <a:pt x="4041" y="6314"/>
                    <a:pt x="4041" y="6314"/>
                  </a:cubicBezTo>
                  <a:cubicBezTo>
                    <a:pt x="4041" y="6363"/>
                    <a:pt x="4041" y="6363"/>
                    <a:pt x="4041" y="6363"/>
                  </a:cubicBezTo>
                  <a:cubicBezTo>
                    <a:pt x="4096" y="6365"/>
                    <a:pt x="4107" y="6376"/>
                    <a:pt x="4107" y="6456"/>
                  </a:cubicBezTo>
                  <a:cubicBezTo>
                    <a:pt x="4107" y="6717"/>
                    <a:pt x="4107" y="6717"/>
                    <a:pt x="4107" y="6717"/>
                  </a:cubicBezTo>
                  <a:cubicBezTo>
                    <a:pt x="4107" y="6780"/>
                    <a:pt x="4095" y="6793"/>
                    <a:pt x="4040" y="6794"/>
                  </a:cubicBezTo>
                  <a:cubicBezTo>
                    <a:pt x="4040" y="6844"/>
                    <a:pt x="4040" y="6844"/>
                    <a:pt x="4040" y="6844"/>
                  </a:cubicBezTo>
                  <a:cubicBezTo>
                    <a:pt x="4331" y="6844"/>
                    <a:pt x="4331" y="6844"/>
                    <a:pt x="4331" y="6844"/>
                  </a:cubicBezTo>
                  <a:cubicBezTo>
                    <a:pt x="4331" y="6794"/>
                    <a:pt x="4331" y="6794"/>
                    <a:pt x="4331" y="6794"/>
                  </a:cubicBezTo>
                  <a:cubicBezTo>
                    <a:pt x="4276" y="6794"/>
                    <a:pt x="4271" y="6780"/>
                    <a:pt x="4271" y="6721"/>
                  </a:cubicBezTo>
                  <a:cubicBezTo>
                    <a:pt x="4271" y="6426"/>
                    <a:pt x="4271" y="6426"/>
                    <a:pt x="4271" y="6426"/>
                  </a:cubicBezTo>
                  <a:cubicBezTo>
                    <a:pt x="4299" y="6405"/>
                    <a:pt x="4329" y="6387"/>
                    <a:pt x="4373" y="6387"/>
                  </a:cubicBezTo>
                  <a:cubicBezTo>
                    <a:pt x="4415" y="6387"/>
                    <a:pt x="4439" y="6410"/>
                    <a:pt x="4439" y="6476"/>
                  </a:cubicBezTo>
                  <a:cubicBezTo>
                    <a:pt x="4439" y="6721"/>
                    <a:pt x="4439" y="6721"/>
                    <a:pt x="4439" y="6721"/>
                  </a:cubicBezTo>
                  <a:cubicBezTo>
                    <a:pt x="4439" y="6780"/>
                    <a:pt x="4432" y="6794"/>
                    <a:pt x="4377" y="6794"/>
                  </a:cubicBezTo>
                  <a:cubicBezTo>
                    <a:pt x="4377" y="6844"/>
                    <a:pt x="4377" y="6844"/>
                    <a:pt x="4377" y="6844"/>
                  </a:cubicBezTo>
                  <a:cubicBezTo>
                    <a:pt x="4662" y="6844"/>
                    <a:pt x="4662" y="6844"/>
                    <a:pt x="4662" y="6844"/>
                  </a:cubicBezTo>
                  <a:cubicBezTo>
                    <a:pt x="4662" y="6794"/>
                    <a:pt x="4662" y="6794"/>
                    <a:pt x="4662" y="6794"/>
                  </a:cubicBezTo>
                  <a:cubicBezTo>
                    <a:pt x="4609" y="6793"/>
                    <a:pt x="4601" y="6780"/>
                    <a:pt x="4601" y="6721"/>
                  </a:cubicBezTo>
                  <a:lnTo>
                    <a:pt x="4601" y="6423"/>
                  </a:lnTo>
                  <a:close/>
                  <a:moveTo>
                    <a:pt x="12369" y="5005"/>
                  </a:moveTo>
                  <a:cubicBezTo>
                    <a:pt x="12129" y="5005"/>
                    <a:pt x="12129" y="5005"/>
                    <a:pt x="12129" y="5005"/>
                  </a:cubicBezTo>
                  <a:cubicBezTo>
                    <a:pt x="12133" y="4897"/>
                    <a:pt x="12175" y="4842"/>
                    <a:pt x="12250" y="4842"/>
                  </a:cubicBezTo>
                  <a:cubicBezTo>
                    <a:pt x="12290" y="4842"/>
                    <a:pt x="12327" y="4860"/>
                    <a:pt x="12345" y="4889"/>
                  </a:cubicBezTo>
                  <a:cubicBezTo>
                    <a:pt x="12360" y="4914"/>
                    <a:pt x="12368" y="4949"/>
                    <a:pt x="12369" y="5005"/>
                  </a:cubicBezTo>
                  <a:moveTo>
                    <a:pt x="12456" y="5067"/>
                  </a:moveTo>
                  <a:cubicBezTo>
                    <a:pt x="12456" y="5056"/>
                    <a:pt x="12456" y="5056"/>
                    <a:pt x="12456" y="5056"/>
                  </a:cubicBezTo>
                  <a:cubicBezTo>
                    <a:pt x="12456" y="4931"/>
                    <a:pt x="12441" y="4881"/>
                    <a:pt x="12396" y="4835"/>
                  </a:cubicBezTo>
                  <a:cubicBezTo>
                    <a:pt x="12360" y="4798"/>
                    <a:pt x="12311" y="4779"/>
                    <a:pt x="12254" y="4779"/>
                  </a:cubicBezTo>
                  <a:cubicBezTo>
                    <a:pt x="12191" y="4779"/>
                    <a:pt x="12140" y="4802"/>
                    <a:pt x="12098" y="4851"/>
                  </a:cubicBezTo>
                  <a:cubicBezTo>
                    <a:pt x="12054" y="4903"/>
                    <a:pt x="12035" y="4960"/>
                    <a:pt x="12035" y="5048"/>
                  </a:cubicBezTo>
                  <a:cubicBezTo>
                    <a:pt x="12035" y="5222"/>
                    <a:pt x="12122" y="5327"/>
                    <a:pt x="12267" y="5327"/>
                  </a:cubicBezTo>
                  <a:cubicBezTo>
                    <a:pt x="12334" y="5327"/>
                    <a:pt x="12397" y="5304"/>
                    <a:pt x="12443" y="5262"/>
                  </a:cubicBezTo>
                  <a:cubicBezTo>
                    <a:pt x="12412" y="5209"/>
                    <a:pt x="12412" y="5209"/>
                    <a:pt x="12412" y="5209"/>
                  </a:cubicBezTo>
                  <a:cubicBezTo>
                    <a:pt x="12375" y="5243"/>
                    <a:pt x="12334" y="5259"/>
                    <a:pt x="12284" y="5259"/>
                  </a:cubicBezTo>
                  <a:cubicBezTo>
                    <a:pt x="12231" y="5259"/>
                    <a:pt x="12183" y="5240"/>
                    <a:pt x="12153" y="5195"/>
                  </a:cubicBezTo>
                  <a:cubicBezTo>
                    <a:pt x="12136" y="5167"/>
                    <a:pt x="12129" y="5129"/>
                    <a:pt x="12129" y="5080"/>
                  </a:cubicBezTo>
                  <a:cubicBezTo>
                    <a:pt x="12129" y="5067"/>
                    <a:pt x="12129" y="5067"/>
                    <a:pt x="12129" y="5067"/>
                  </a:cubicBezTo>
                  <a:lnTo>
                    <a:pt x="12456" y="5067"/>
                  </a:lnTo>
                  <a:close/>
                  <a:moveTo>
                    <a:pt x="11802" y="5182"/>
                  </a:moveTo>
                  <a:cubicBezTo>
                    <a:pt x="11802" y="5182"/>
                    <a:pt x="11793" y="5204"/>
                    <a:pt x="11771" y="5220"/>
                  </a:cubicBezTo>
                  <a:cubicBezTo>
                    <a:pt x="11737" y="5244"/>
                    <a:pt x="11713" y="5253"/>
                    <a:pt x="11670" y="5253"/>
                  </a:cubicBezTo>
                  <a:cubicBezTo>
                    <a:pt x="11621" y="5253"/>
                    <a:pt x="11589" y="5236"/>
                    <a:pt x="11565" y="5192"/>
                  </a:cubicBezTo>
                  <a:cubicBezTo>
                    <a:pt x="11548" y="5162"/>
                    <a:pt x="11544" y="5117"/>
                    <a:pt x="11544" y="5056"/>
                  </a:cubicBezTo>
                  <a:cubicBezTo>
                    <a:pt x="11544" y="4982"/>
                    <a:pt x="11552" y="4944"/>
                    <a:pt x="11577" y="4904"/>
                  </a:cubicBezTo>
                  <a:cubicBezTo>
                    <a:pt x="11599" y="4869"/>
                    <a:pt x="11634" y="4850"/>
                    <a:pt x="11675" y="4850"/>
                  </a:cubicBezTo>
                  <a:cubicBezTo>
                    <a:pt x="11737" y="4850"/>
                    <a:pt x="11776" y="4868"/>
                    <a:pt x="11802" y="4904"/>
                  </a:cubicBezTo>
                  <a:lnTo>
                    <a:pt x="11802" y="5182"/>
                  </a:lnTo>
                  <a:close/>
                  <a:moveTo>
                    <a:pt x="11901" y="5315"/>
                  </a:moveTo>
                  <a:cubicBezTo>
                    <a:pt x="11889" y="5285"/>
                    <a:pt x="11885" y="5237"/>
                    <a:pt x="11885" y="5146"/>
                  </a:cubicBezTo>
                  <a:cubicBezTo>
                    <a:pt x="11885" y="4562"/>
                    <a:pt x="11885" y="4562"/>
                    <a:pt x="11885" y="4562"/>
                  </a:cubicBezTo>
                  <a:cubicBezTo>
                    <a:pt x="11803" y="4548"/>
                    <a:pt x="11803" y="4548"/>
                    <a:pt x="11803" y="4548"/>
                  </a:cubicBezTo>
                  <a:cubicBezTo>
                    <a:pt x="11803" y="4768"/>
                    <a:pt x="11803" y="4768"/>
                    <a:pt x="11803" y="4768"/>
                  </a:cubicBezTo>
                  <a:cubicBezTo>
                    <a:pt x="11803" y="4806"/>
                    <a:pt x="11804" y="4849"/>
                    <a:pt x="11804" y="4849"/>
                  </a:cubicBezTo>
                  <a:cubicBezTo>
                    <a:pt x="11773" y="4807"/>
                    <a:pt x="11721" y="4783"/>
                    <a:pt x="11662" y="4783"/>
                  </a:cubicBezTo>
                  <a:cubicBezTo>
                    <a:pt x="11625" y="4783"/>
                    <a:pt x="11595" y="4792"/>
                    <a:pt x="11562" y="4815"/>
                  </a:cubicBezTo>
                  <a:cubicBezTo>
                    <a:pt x="11490" y="4865"/>
                    <a:pt x="11453" y="4947"/>
                    <a:pt x="11453" y="5058"/>
                  </a:cubicBezTo>
                  <a:cubicBezTo>
                    <a:pt x="11453" y="5225"/>
                    <a:pt x="11531" y="5323"/>
                    <a:pt x="11667" y="5323"/>
                  </a:cubicBezTo>
                  <a:cubicBezTo>
                    <a:pt x="11728" y="5323"/>
                    <a:pt x="11768" y="5305"/>
                    <a:pt x="11805" y="5262"/>
                  </a:cubicBezTo>
                  <a:cubicBezTo>
                    <a:pt x="11806" y="5289"/>
                    <a:pt x="11817" y="5315"/>
                    <a:pt x="11817" y="5315"/>
                  </a:cubicBezTo>
                  <a:lnTo>
                    <a:pt x="11901" y="5315"/>
                  </a:lnTo>
                  <a:close/>
                  <a:moveTo>
                    <a:pt x="11121" y="4782"/>
                  </a:moveTo>
                  <a:cubicBezTo>
                    <a:pt x="11121" y="4782"/>
                    <a:pt x="11107" y="4776"/>
                    <a:pt x="11093" y="4776"/>
                  </a:cubicBezTo>
                  <a:cubicBezTo>
                    <a:pt x="11039" y="4776"/>
                    <a:pt x="10984" y="4810"/>
                    <a:pt x="10946" y="4863"/>
                  </a:cubicBezTo>
                  <a:cubicBezTo>
                    <a:pt x="10949" y="4819"/>
                    <a:pt x="10929" y="4779"/>
                    <a:pt x="10929" y="4779"/>
                  </a:cubicBezTo>
                  <a:cubicBezTo>
                    <a:pt x="10847" y="4801"/>
                    <a:pt x="10847" y="4801"/>
                    <a:pt x="10847" y="4801"/>
                  </a:cubicBezTo>
                  <a:cubicBezTo>
                    <a:pt x="10847" y="4801"/>
                    <a:pt x="10865" y="4835"/>
                    <a:pt x="10865" y="4912"/>
                  </a:cubicBezTo>
                  <a:cubicBezTo>
                    <a:pt x="10865" y="5315"/>
                    <a:pt x="10865" y="5315"/>
                    <a:pt x="10865" y="5315"/>
                  </a:cubicBezTo>
                  <a:cubicBezTo>
                    <a:pt x="10947" y="5315"/>
                    <a:pt x="10947" y="5315"/>
                    <a:pt x="10947" y="5315"/>
                  </a:cubicBezTo>
                  <a:cubicBezTo>
                    <a:pt x="10947" y="4988"/>
                    <a:pt x="10947" y="4988"/>
                    <a:pt x="10947" y="4988"/>
                  </a:cubicBezTo>
                  <a:cubicBezTo>
                    <a:pt x="10947" y="4944"/>
                    <a:pt x="10953" y="4929"/>
                    <a:pt x="10977" y="4904"/>
                  </a:cubicBezTo>
                  <a:cubicBezTo>
                    <a:pt x="11001" y="4880"/>
                    <a:pt x="11033" y="4867"/>
                    <a:pt x="11064" y="4867"/>
                  </a:cubicBezTo>
                  <a:cubicBezTo>
                    <a:pt x="11073" y="4867"/>
                    <a:pt x="11082" y="4869"/>
                    <a:pt x="11088" y="4871"/>
                  </a:cubicBezTo>
                  <a:lnTo>
                    <a:pt x="11121" y="4782"/>
                  </a:lnTo>
                  <a:close/>
                  <a:moveTo>
                    <a:pt x="10624" y="5068"/>
                  </a:moveTo>
                  <a:cubicBezTo>
                    <a:pt x="10624" y="5120"/>
                    <a:pt x="10619" y="5149"/>
                    <a:pt x="10608" y="5182"/>
                  </a:cubicBezTo>
                  <a:cubicBezTo>
                    <a:pt x="10590" y="5232"/>
                    <a:pt x="10549" y="5261"/>
                    <a:pt x="10494" y="5261"/>
                  </a:cubicBezTo>
                  <a:cubicBezTo>
                    <a:pt x="10449" y="5261"/>
                    <a:pt x="10407" y="5240"/>
                    <a:pt x="10388" y="5208"/>
                  </a:cubicBezTo>
                  <a:cubicBezTo>
                    <a:pt x="10368" y="5176"/>
                    <a:pt x="10355" y="5110"/>
                    <a:pt x="10355" y="5037"/>
                  </a:cubicBezTo>
                  <a:cubicBezTo>
                    <a:pt x="10355" y="4975"/>
                    <a:pt x="10364" y="4933"/>
                    <a:pt x="10381" y="4900"/>
                  </a:cubicBezTo>
                  <a:cubicBezTo>
                    <a:pt x="10399" y="4866"/>
                    <a:pt x="10442" y="4844"/>
                    <a:pt x="10488" y="4844"/>
                  </a:cubicBezTo>
                  <a:cubicBezTo>
                    <a:pt x="10531" y="4844"/>
                    <a:pt x="10577" y="4865"/>
                    <a:pt x="10599" y="4911"/>
                  </a:cubicBezTo>
                  <a:cubicBezTo>
                    <a:pt x="10616" y="4945"/>
                    <a:pt x="10624" y="4995"/>
                    <a:pt x="10624" y="5068"/>
                  </a:cubicBezTo>
                  <a:moveTo>
                    <a:pt x="10717" y="5062"/>
                  </a:moveTo>
                  <a:cubicBezTo>
                    <a:pt x="10717" y="4977"/>
                    <a:pt x="10701" y="4915"/>
                    <a:pt x="10669" y="4868"/>
                  </a:cubicBezTo>
                  <a:cubicBezTo>
                    <a:pt x="10633" y="4816"/>
                    <a:pt x="10576" y="4776"/>
                    <a:pt x="10489" y="4776"/>
                  </a:cubicBezTo>
                  <a:cubicBezTo>
                    <a:pt x="10351" y="4776"/>
                    <a:pt x="10266" y="4880"/>
                    <a:pt x="10266" y="5051"/>
                  </a:cubicBezTo>
                  <a:cubicBezTo>
                    <a:pt x="10266" y="5223"/>
                    <a:pt x="10348" y="5329"/>
                    <a:pt x="10492" y="5329"/>
                  </a:cubicBezTo>
                  <a:cubicBezTo>
                    <a:pt x="10624" y="5329"/>
                    <a:pt x="10717" y="5237"/>
                    <a:pt x="10717" y="5062"/>
                  </a:cubicBezTo>
                  <a:moveTo>
                    <a:pt x="10052" y="5068"/>
                  </a:moveTo>
                  <a:cubicBezTo>
                    <a:pt x="10052" y="5120"/>
                    <a:pt x="10048" y="5149"/>
                    <a:pt x="10037" y="5182"/>
                  </a:cubicBezTo>
                  <a:cubicBezTo>
                    <a:pt x="10019" y="5232"/>
                    <a:pt x="9978" y="5261"/>
                    <a:pt x="9923" y="5261"/>
                  </a:cubicBezTo>
                  <a:cubicBezTo>
                    <a:pt x="9878" y="5261"/>
                    <a:pt x="9836" y="5240"/>
                    <a:pt x="9817" y="5208"/>
                  </a:cubicBezTo>
                  <a:cubicBezTo>
                    <a:pt x="9797" y="5176"/>
                    <a:pt x="9784" y="5110"/>
                    <a:pt x="9784" y="5037"/>
                  </a:cubicBezTo>
                  <a:cubicBezTo>
                    <a:pt x="9784" y="4975"/>
                    <a:pt x="9793" y="4933"/>
                    <a:pt x="9810" y="4900"/>
                  </a:cubicBezTo>
                  <a:cubicBezTo>
                    <a:pt x="9827" y="4866"/>
                    <a:pt x="9871" y="4844"/>
                    <a:pt x="9917" y="4844"/>
                  </a:cubicBezTo>
                  <a:cubicBezTo>
                    <a:pt x="9960" y="4844"/>
                    <a:pt x="10006" y="4865"/>
                    <a:pt x="10028" y="4911"/>
                  </a:cubicBezTo>
                  <a:cubicBezTo>
                    <a:pt x="10045" y="4945"/>
                    <a:pt x="10052" y="4995"/>
                    <a:pt x="10052" y="5068"/>
                  </a:cubicBezTo>
                  <a:moveTo>
                    <a:pt x="10146" y="5062"/>
                  </a:moveTo>
                  <a:cubicBezTo>
                    <a:pt x="10146" y="4977"/>
                    <a:pt x="10130" y="4915"/>
                    <a:pt x="10098" y="4868"/>
                  </a:cubicBezTo>
                  <a:cubicBezTo>
                    <a:pt x="10062" y="4816"/>
                    <a:pt x="10005" y="4776"/>
                    <a:pt x="9918" y="4776"/>
                  </a:cubicBezTo>
                  <a:cubicBezTo>
                    <a:pt x="9780" y="4776"/>
                    <a:pt x="9695" y="4880"/>
                    <a:pt x="9695" y="5051"/>
                  </a:cubicBezTo>
                  <a:cubicBezTo>
                    <a:pt x="9695" y="5223"/>
                    <a:pt x="9777" y="5329"/>
                    <a:pt x="9921" y="5329"/>
                  </a:cubicBezTo>
                  <a:cubicBezTo>
                    <a:pt x="10052" y="5329"/>
                    <a:pt x="10146" y="5237"/>
                    <a:pt x="10146" y="5062"/>
                  </a:cubicBezTo>
                  <a:moveTo>
                    <a:pt x="9629" y="4792"/>
                  </a:moveTo>
                  <a:cubicBezTo>
                    <a:pt x="9541" y="4792"/>
                    <a:pt x="9541" y="4792"/>
                    <a:pt x="9541" y="4792"/>
                  </a:cubicBezTo>
                  <a:cubicBezTo>
                    <a:pt x="9422" y="5140"/>
                    <a:pt x="9422" y="5140"/>
                    <a:pt x="9422" y="5140"/>
                  </a:cubicBezTo>
                  <a:cubicBezTo>
                    <a:pt x="9405" y="5187"/>
                    <a:pt x="9396" y="5228"/>
                    <a:pt x="9396" y="5228"/>
                  </a:cubicBezTo>
                  <a:cubicBezTo>
                    <a:pt x="9394" y="5228"/>
                    <a:pt x="9394" y="5228"/>
                    <a:pt x="9394" y="5228"/>
                  </a:cubicBezTo>
                  <a:cubicBezTo>
                    <a:pt x="9394" y="5228"/>
                    <a:pt x="9384" y="5182"/>
                    <a:pt x="9369" y="5139"/>
                  </a:cubicBezTo>
                  <a:cubicBezTo>
                    <a:pt x="9247" y="4779"/>
                    <a:pt x="9247" y="4779"/>
                    <a:pt x="9247" y="4779"/>
                  </a:cubicBezTo>
                  <a:cubicBezTo>
                    <a:pt x="9163" y="4796"/>
                    <a:pt x="9163" y="4796"/>
                    <a:pt x="9163" y="4796"/>
                  </a:cubicBezTo>
                  <a:cubicBezTo>
                    <a:pt x="9351" y="5321"/>
                    <a:pt x="9351" y="5321"/>
                    <a:pt x="9351" y="5321"/>
                  </a:cubicBezTo>
                  <a:cubicBezTo>
                    <a:pt x="9432" y="5321"/>
                    <a:pt x="9432" y="5321"/>
                    <a:pt x="9432" y="5321"/>
                  </a:cubicBezTo>
                  <a:lnTo>
                    <a:pt x="9629" y="4792"/>
                  </a:lnTo>
                  <a:close/>
                  <a:moveTo>
                    <a:pt x="8723" y="5005"/>
                  </a:moveTo>
                  <a:cubicBezTo>
                    <a:pt x="8483" y="5005"/>
                    <a:pt x="8483" y="5005"/>
                    <a:pt x="8483" y="5005"/>
                  </a:cubicBezTo>
                  <a:cubicBezTo>
                    <a:pt x="8487" y="4897"/>
                    <a:pt x="8530" y="4842"/>
                    <a:pt x="8604" y="4842"/>
                  </a:cubicBezTo>
                  <a:cubicBezTo>
                    <a:pt x="8644" y="4842"/>
                    <a:pt x="8681" y="4860"/>
                    <a:pt x="8699" y="4889"/>
                  </a:cubicBezTo>
                  <a:cubicBezTo>
                    <a:pt x="8714" y="4914"/>
                    <a:pt x="8722" y="4949"/>
                    <a:pt x="8723" y="5005"/>
                  </a:cubicBezTo>
                  <a:moveTo>
                    <a:pt x="8810" y="5067"/>
                  </a:moveTo>
                  <a:cubicBezTo>
                    <a:pt x="8810" y="5056"/>
                    <a:pt x="8810" y="5056"/>
                    <a:pt x="8810" y="5056"/>
                  </a:cubicBezTo>
                  <a:cubicBezTo>
                    <a:pt x="8810" y="4931"/>
                    <a:pt x="8795" y="4881"/>
                    <a:pt x="8750" y="4835"/>
                  </a:cubicBezTo>
                  <a:cubicBezTo>
                    <a:pt x="8714" y="4798"/>
                    <a:pt x="8665" y="4779"/>
                    <a:pt x="8608" y="4779"/>
                  </a:cubicBezTo>
                  <a:cubicBezTo>
                    <a:pt x="8545" y="4779"/>
                    <a:pt x="8494" y="4802"/>
                    <a:pt x="8452" y="4851"/>
                  </a:cubicBezTo>
                  <a:cubicBezTo>
                    <a:pt x="8408" y="4903"/>
                    <a:pt x="8389" y="4960"/>
                    <a:pt x="8389" y="5048"/>
                  </a:cubicBezTo>
                  <a:cubicBezTo>
                    <a:pt x="8389" y="5222"/>
                    <a:pt x="8476" y="5327"/>
                    <a:pt x="8621" y="5327"/>
                  </a:cubicBezTo>
                  <a:cubicBezTo>
                    <a:pt x="8688" y="5327"/>
                    <a:pt x="8751" y="5304"/>
                    <a:pt x="8797" y="5262"/>
                  </a:cubicBezTo>
                  <a:cubicBezTo>
                    <a:pt x="8766" y="5209"/>
                    <a:pt x="8766" y="5209"/>
                    <a:pt x="8766" y="5209"/>
                  </a:cubicBezTo>
                  <a:cubicBezTo>
                    <a:pt x="8729" y="5243"/>
                    <a:pt x="8688" y="5259"/>
                    <a:pt x="8638" y="5259"/>
                  </a:cubicBezTo>
                  <a:cubicBezTo>
                    <a:pt x="8585" y="5259"/>
                    <a:pt x="8537" y="5240"/>
                    <a:pt x="8507" y="5195"/>
                  </a:cubicBezTo>
                  <a:cubicBezTo>
                    <a:pt x="8490" y="5167"/>
                    <a:pt x="8483" y="5129"/>
                    <a:pt x="8483" y="5080"/>
                  </a:cubicBezTo>
                  <a:cubicBezTo>
                    <a:pt x="8483" y="5067"/>
                    <a:pt x="8483" y="5067"/>
                    <a:pt x="8483" y="5067"/>
                  </a:cubicBezTo>
                  <a:lnTo>
                    <a:pt x="8810" y="5067"/>
                  </a:lnTo>
                  <a:close/>
                  <a:moveTo>
                    <a:pt x="8241" y="5315"/>
                  </a:moveTo>
                  <a:cubicBezTo>
                    <a:pt x="8241" y="4780"/>
                    <a:pt x="8241" y="4780"/>
                    <a:pt x="8241" y="4780"/>
                  </a:cubicBezTo>
                  <a:cubicBezTo>
                    <a:pt x="8156" y="4794"/>
                    <a:pt x="8156" y="4794"/>
                    <a:pt x="8156" y="4794"/>
                  </a:cubicBezTo>
                  <a:cubicBezTo>
                    <a:pt x="8156" y="5315"/>
                    <a:pt x="8156" y="5315"/>
                    <a:pt x="8156" y="5315"/>
                  </a:cubicBezTo>
                  <a:lnTo>
                    <a:pt x="8241" y="5315"/>
                  </a:lnTo>
                  <a:close/>
                  <a:moveTo>
                    <a:pt x="8264" y="4630"/>
                  </a:moveTo>
                  <a:cubicBezTo>
                    <a:pt x="8264" y="4595"/>
                    <a:pt x="8236" y="4566"/>
                    <a:pt x="8200" y="4566"/>
                  </a:cubicBezTo>
                  <a:cubicBezTo>
                    <a:pt x="8164" y="4566"/>
                    <a:pt x="8136" y="4596"/>
                    <a:pt x="8136" y="4631"/>
                  </a:cubicBezTo>
                  <a:cubicBezTo>
                    <a:pt x="8136" y="4666"/>
                    <a:pt x="8164" y="4694"/>
                    <a:pt x="8200" y="4694"/>
                  </a:cubicBezTo>
                  <a:cubicBezTo>
                    <a:pt x="8236" y="4694"/>
                    <a:pt x="8264" y="4666"/>
                    <a:pt x="8264" y="4630"/>
                  </a:cubicBezTo>
                  <a:moveTo>
                    <a:pt x="8020" y="5160"/>
                  </a:moveTo>
                  <a:cubicBezTo>
                    <a:pt x="8020" y="5082"/>
                    <a:pt x="7975" y="5034"/>
                    <a:pt x="7880" y="5014"/>
                  </a:cubicBezTo>
                  <a:cubicBezTo>
                    <a:pt x="7811" y="4999"/>
                    <a:pt x="7811" y="4999"/>
                    <a:pt x="7811" y="4999"/>
                  </a:cubicBezTo>
                  <a:cubicBezTo>
                    <a:pt x="7755" y="4988"/>
                    <a:pt x="7735" y="4963"/>
                    <a:pt x="7735" y="4923"/>
                  </a:cubicBezTo>
                  <a:cubicBezTo>
                    <a:pt x="7735" y="4872"/>
                    <a:pt x="7774" y="4837"/>
                    <a:pt x="7834" y="4837"/>
                  </a:cubicBezTo>
                  <a:cubicBezTo>
                    <a:pt x="7880" y="4837"/>
                    <a:pt x="7919" y="4853"/>
                    <a:pt x="7965" y="4875"/>
                  </a:cubicBezTo>
                  <a:cubicBezTo>
                    <a:pt x="7996" y="4814"/>
                    <a:pt x="7996" y="4814"/>
                    <a:pt x="7996" y="4814"/>
                  </a:cubicBezTo>
                  <a:cubicBezTo>
                    <a:pt x="7952" y="4789"/>
                    <a:pt x="7891" y="4772"/>
                    <a:pt x="7836" y="4772"/>
                  </a:cubicBezTo>
                  <a:cubicBezTo>
                    <a:pt x="7727" y="4772"/>
                    <a:pt x="7650" y="4838"/>
                    <a:pt x="7650" y="4933"/>
                  </a:cubicBezTo>
                  <a:cubicBezTo>
                    <a:pt x="7650" y="5005"/>
                    <a:pt x="7696" y="5059"/>
                    <a:pt x="7782" y="5077"/>
                  </a:cubicBezTo>
                  <a:cubicBezTo>
                    <a:pt x="7848" y="5091"/>
                    <a:pt x="7848" y="5091"/>
                    <a:pt x="7848" y="5091"/>
                  </a:cubicBezTo>
                  <a:cubicBezTo>
                    <a:pt x="7908" y="5103"/>
                    <a:pt x="7934" y="5129"/>
                    <a:pt x="7934" y="5177"/>
                  </a:cubicBezTo>
                  <a:cubicBezTo>
                    <a:pt x="7934" y="5232"/>
                    <a:pt x="7892" y="5267"/>
                    <a:pt x="7828" y="5267"/>
                  </a:cubicBezTo>
                  <a:cubicBezTo>
                    <a:pt x="7770" y="5267"/>
                    <a:pt x="7715" y="5250"/>
                    <a:pt x="7662" y="5218"/>
                  </a:cubicBezTo>
                  <a:cubicBezTo>
                    <a:pt x="7630" y="5279"/>
                    <a:pt x="7630" y="5279"/>
                    <a:pt x="7630" y="5279"/>
                  </a:cubicBezTo>
                  <a:cubicBezTo>
                    <a:pt x="7684" y="5311"/>
                    <a:pt x="7756" y="5331"/>
                    <a:pt x="7822" y="5331"/>
                  </a:cubicBezTo>
                  <a:cubicBezTo>
                    <a:pt x="7940" y="5331"/>
                    <a:pt x="8020" y="5262"/>
                    <a:pt x="8020" y="5160"/>
                  </a:cubicBezTo>
                  <a:moveTo>
                    <a:pt x="7529" y="5160"/>
                  </a:moveTo>
                  <a:cubicBezTo>
                    <a:pt x="7529" y="5082"/>
                    <a:pt x="7484" y="5034"/>
                    <a:pt x="7389" y="5014"/>
                  </a:cubicBezTo>
                  <a:cubicBezTo>
                    <a:pt x="7320" y="4999"/>
                    <a:pt x="7320" y="4999"/>
                    <a:pt x="7320" y="4999"/>
                  </a:cubicBezTo>
                  <a:cubicBezTo>
                    <a:pt x="7264" y="4988"/>
                    <a:pt x="7244" y="4963"/>
                    <a:pt x="7244" y="4923"/>
                  </a:cubicBezTo>
                  <a:cubicBezTo>
                    <a:pt x="7244" y="4872"/>
                    <a:pt x="7283" y="4837"/>
                    <a:pt x="7343" y="4837"/>
                  </a:cubicBezTo>
                  <a:cubicBezTo>
                    <a:pt x="7389" y="4837"/>
                    <a:pt x="7428" y="4853"/>
                    <a:pt x="7474" y="4875"/>
                  </a:cubicBezTo>
                  <a:cubicBezTo>
                    <a:pt x="7505" y="4814"/>
                    <a:pt x="7505" y="4814"/>
                    <a:pt x="7505" y="4814"/>
                  </a:cubicBezTo>
                  <a:cubicBezTo>
                    <a:pt x="7461" y="4789"/>
                    <a:pt x="7400" y="4772"/>
                    <a:pt x="7345" y="4772"/>
                  </a:cubicBezTo>
                  <a:cubicBezTo>
                    <a:pt x="7236" y="4772"/>
                    <a:pt x="7159" y="4838"/>
                    <a:pt x="7159" y="4933"/>
                  </a:cubicBezTo>
                  <a:cubicBezTo>
                    <a:pt x="7159" y="5005"/>
                    <a:pt x="7205" y="5059"/>
                    <a:pt x="7292" y="5077"/>
                  </a:cubicBezTo>
                  <a:cubicBezTo>
                    <a:pt x="7357" y="5091"/>
                    <a:pt x="7357" y="5091"/>
                    <a:pt x="7357" y="5091"/>
                  </a:cubicBezTo>
                  <a:cubicBezTo>
                    <a:pt x="7417" y="5103"/>
                    <a:pt x="7443" y="5129"/>
                    <a:pt x="7443" y="5177"/>
                  </a:cubicBezTo>
                  <a:cubicBezTo>
                    <a:pt x="7443" y="5232"/>
                    <a:pt x="7401" y="5267"/>
                    <a:pt x="7337" y="5267"/>
                  </a:cubicBezTo>
                  <a:cubicBezTo>
                    <a:pt x="7279" y="5267"/>
                    <a:pt x="7224" y="5250"/>
                    <a:pt x="7171" y="5218"/>
                  </a:cubicBezTo>
                  <a:cubicBezTo>
                    <a:pt x="7139" y="5279"/>
                    <a:pt x="7139" y="5279"/>
                    <a:pt x="7139" y="5279"/>
                  </a:cubicBezTo>
                  <a:cubicBezTo>
                    <a:pt x="7193" y="5311"/>
                    <a:pt x="7265" y="5331"/>
                    <a:pt x="7332" y="5331"/>
                  </a:cubicBezTo>
                  <a:cubicBezTo>
                    <a:pt x="7449" y="5331"/>
                    <a:pt x="7529" y="5262"/>
                    <a:pt x="7529" y="5160"/>
                  </a:cubicBezTo>
                  <a:moveTo>
                    <a:pt x="7004" y="5315"/>
                  </a:moveTo>
                  <a:cubicBezTo>
                    <a:pt x="7004" y="4780"/>
                    <a:pt x="7004" y="4780"/>
                    <a:pt x="7004" y="4780"/>
                  </a:cubicBezTo>
                  <a:cubicBezTo>
                    <a:pt x="6919" y="4794"/>
                    <a:pt x="6919" y="4794"/>
                    <a:pt x="6919" y="4794"/>
                  </a:cubicBezTo>
                  <a:cubicBezTo>
                    <a:pt x="6919" y="5315"/>
                    <a:pt x="6919" y="5315"/>
                    <a:pt x="6919" y="5315"/>
                  </a:cubicBezTo>
                  <a:lnTo>
                    <a:pt x="7004" y="5315"/>
                  </a:lnTo>
                  <a:close/>
                  <a:moveTo>
                    <a:pt x="7027" y="4630"/>
                  </a:moveTo>
                  <a:cubicBezTo>
                    <a:pt x="7027" y="4595"/>
                    <a:pt x="6999" y="4566"/>
                    <a:pt x="6963" y="4566"/>
                  </a:cubicBezTo>
                  <a:cubicBezTo>
                    <a:pt x="6927" y="4566"/>
                    <a:pt x="6899" y="4596"/>
                    <a:pt x="6899" y="4631"/>
                  </a:cubicBezTo>
                  <a:cubicBezTo>
                    <a:pt x="6899" y="4666"/>
                    <a:pt x="6927" y="4694"/>
                    <a:pt x="6963" y="4694"/>
                  </a:cubicBezTo>
                  <a:cubicBezTo>
                    <a:pt x="6999" y="4694"/>
                    <a:pt x="7027" y="4666"/>
                    <a:pt x="7027" y="4630"/>
                  </a:cubicBezTo>
                  <a:moveTo>
                    <a:pt x="6740" y="5315"/>
                  </a:moveTo>
                  <a:cubicBezTo>
                    <a:pt x="6740" y="4920"/>
                    <a:pt x="6740" y="4920"/>
                    <a:pt x="6740" y="4920"/>
                  </a:cubicBezTo>
                  <a:cubicBezTo>
                    <a:pt x="6740" y="4837"/>
                    <a:pt x="6686" y="4779"/>
                    <a:pt x="6608" y="4779"/>
                  </a:cubicBezTo>
                  <a:cubicBezTo>
                    <a:pt x="6555" y="4779"/>
                    <a:pt x="6491" y="4812"/>
                    <a:pt x="6440" y="4866"/>
                  </a:cubicBezTo>
                  <a:cubicBezTo>
                    <a:pt x="6421" y="4810"/>
                    <a:pt x="6370" y="4779"/>
                    <a:pt x="6318" y="4779"/>
                  </a:cubicBezTo>
                  <a:cubicBezTo>
                    <a:pt x="6265" y="4779"/>
                    <a:pt x="6201" y="4818"/>
                    <a:pt x="6166" y="4857"/>
                  </a:cubicBezTo>
                  <a:cubicBezTo>
                    <a:pt x="6166" y="4820"/>
                    <a:pt x="6147" y="4780"/>
                    <a:pt x="6147" y="4780"/>
                  </a:cubicBezTo>
                  <a:cubicBezTo>
                    <a:pt x="6067" y="4798"/>
                    <a:pt x="6067" y="4798"/>
                    <a:pt x="6067" y="4798"/>
                  </a:cubicBezTo>
                  <a:cubicBezTo>
                    <a:pt x="6067" y="4798"/>
                    <a:pt x="6086" y="4834"/>
                    <a:pt x="6086" y="4910"/>
                  </a:cubicBezTo>
                  <a:cubicBezTo>
                    <a:pt x="6086" y="5315"/>
                    <a:pt x="6086" y="5315"/>
                    <a:pt x="6086" y="5315"/>
                  </a:cubicBezTo>
                  <a:cubicBezTo>
                    <a:pt x="6165" y="5315"/>
                    <a:pt x="6165" y="5315"/>
                    <a:pt x="6165" y="5315"/>
                  </a:cubicBezTo>
                  <a:cubicBezTo>
                    <a:pt x="6165" y="4924"/>
                    <a:pt x="6165" y="4924"/>
                    <a:pt x="6165" y="4924"/>
                  </a:cubicBezTo>
                  <a:cubicBezTo>
                    <a:pt x="6219" y="4875"/>
                    <a:pt x="6258" y="4855"/>
                    <a:pt x="6298" y="4855"/>
                  </a:cubicBezTo>
                  <a:cubicBezTo>
                    <a:pt x="6322" y="4855"/>
                    <a:pt x="6339" y="4861"/>
                    <a:pt x="6352" y="4876"/>
                  </a:cubicBezTo>
                  <a:cubicBezTo>
                    <a:pt x="6363" y="4891"/>
                    <a:pt x="6367" y="4912"/>
                    <a:pt x="6367" y="4943"/>
                  </a:cubicBezTo>
                  <a:cubicBezTo>
                    <a:pt x="6367" y="5315"/>
                    <a:pt x="6367" y="5315"/>
                    <a:pt x="6367" y="5315"/>
                  </a:cubicBezTo>
                  <a:cubicBezTo>
                    <a:pt x="6450" y="5315"/>
                    <a:pt x="6450" y="5315"/>
                    <a:pt x="6450" y="5315"/>
                  </a:cubicBezTo>
                  <a:cubicBezTo>
                    <a:pt x="6450" y="4933"/>
                    <a:pt x="6450" y="4933"/>
                    <a:pt x="6450" y="4933"/>
                  </a:cubicBezTo>
                  <a:cubicBezTo>
                    <a:pt x="6504" y="4882"/>
                    <a:pt x="6541" y="4852"/>
                    <a:pt x="6588" y="4852"/>
                  </a:cubicBezTo>
                  <a:cubicBezTo>
                    <a:pt x="6632" y="4852"/>
                    <a:pt x="6656" y="4878"/>
                    <a:pt x="6656" y="4929"/>
                  </a:cubicBezTo>
                  <a:cubicBezTo>
                    <a:pt x="6656" y="5315"/>
                    <a:pt x="6656" y="5315"/>
                    <a:pt x="6656" y="5315"/>
                  </a:cubicBezTo>
                  <a:lnTo>
                    <a:pt x="6740" y="5315"/>
                  </a:lnTo>
                  <a:close/>
                  <a:moveTo>
                    <a:pt x="5907" y="5315"/>
                  </a:moveTo>
                  <a:cubicBezTo>
                    <a:pt x="5907" y="4920"/>
                    <a:pt x="5907" y="4920"/>
                    <a:pt x="5907" y="4920"/>
                  </a:cubicBezTo>
                  <a:cubicBezTo>
                    <a:pt x="5907" y="4837"/>
                    <a:pt x="5854" y="4779"/>
                    <a:pt x="5776" y="4779"/>
                  </a:cubicBezTo>
                  <a:cubicBezTo>
                    <a:pt x="5722" y="4779"/>
                    <a:pt x="5658" y="4812"/>
                    <a:pt x="5608" y="4866"/>
                  </a:cubicBezTo>
                  <a:cubicBezTo>
                    <a:pt x="5589" y="4810"/>
                    <a:pt x="5538" y="4779"/>
                    <a:pt x="5486" y="4779"/>
                  </a:cubicBezTo>
                  <a:cubicBezTo>
                    <a:pt x="5432" y="4779"/>
                    <a:pt x="5368" y="4818"/>
                    <a:pt x="5334" y="4857"/>
                  </a:cubicBezTo>
                  <a:cubicBezTo>
                    <a:pt x="5334" y="4820"/>
                    <a:pt x="5315" y="4780"/>
                    <a:pt x="5315" y="4780"/>
                  </a:cubicBezTo>
                  <a:cubicBezTo>
                    <a:pt x="5235" y="4798"/>
                    <a:pt x="5235" y="4798"/>
                    <a:pt x="5235" y="4798"/>
                  </a:cubicBezTo>
                  <a:cubicBezTo>
                    <a:pt x="5235" y="4798"/>
                    <a:pt x="5254" y="4834"/>
                    <a:pt x="5254" y="4910"/>
                  </a:cubicBezTo>
                  <a:cubicBezTo>
                    <a:pt x="5254" y="5315"/>
                    <a:pt x="5254" y="5315"/>
                    <a:pt x="5254" y="5315"/>
                  </a:cubicBezTo>
                  <a:cubicBezTo>
                    <a:pt x="5333" y="5315"/>
                    <a:pt x="5333" y="5315"/>
                    <a:pt x="5333" y="5315"/>
                  </a:cubicBezTo>
                  <a:cubicBezTo>
                    <a:pt x="5333" y="4924"/>
                    <a:pt x="5333" y="4924"/>
                    <a:pt x="5333" y="4924"/>
                  </a:cubicBezTo>
                  <a:cubicBezTo>
                    <a:pt x="5387" y="4875"/>
                    <a:pt x="5426" y="4855"/>
                    <a:pt x="5466" y="4855"/>
                  </a:cubicBezTo>
                  <a:cubicBezTo>
                    <a:pt x="5490" y="4855"/>
                    <a:pt x="5507" y="4861"/>
                    <a:pt x="5520" y="4876"/>
                  </a:cubicBezTo>
                  <a:cubicBezTo>
                    <a:pt x="5531" y="4891"/>
                    <a:pt x="5534" y="4912"/>
                    <a:pt x="5534" y="4943"/>
                  </a:cubicBezTo>
                  <a:cubicBezTo>
                    <a:pt x="5534" y="5315"/>
                    <a:pt x="5534" y="5315"/>
                    <a:pt x="5534" y="5315"/>
                  </a:cubicBezTo>
                  <a:cubicBezTo>
                    <a:pt x="5617" y="5315"/>
                    <a:pt x="5617" y="5315"/>
                    <a:pt x="5617" y="5315"/>
                  </a:cubicBezTo>
                  <a:cubicBezTo>
                    <a:pt x="5617" y="4933"/>
                    <a:pt x="5617" y="4933"/>
                    <a:pt x="5617" y="4933"/>
                  </a:cubicBezTo>
                  <a:cubicBezTo>
                    <a:pt x="5672" y="4882"/>
                    <a:pt x="5709" y="4852"/>
                    <a:pt x="5756" y="4852"/>
                  </a:cubicBezTo>
                  <a:cubicBezTo>
                    <a:pt x="5800" y="4852"/>
                    <a:pt x="5823" y="4878"/>
                    <a:pt x="5823" y="4929"/>
                  </a:cubicBezTo>
                  <a:cubicBezTo>
                    <a:pt x="5823" y="5315"/>
                    <a:pt x="5823" y="5315"/>
                    <a:pt x="5823" y="5315"/>
                  </a:cubicBezTo>
                  <a:lnTo>
                    <a:pt x="5907" y="5315"/>
                  </a:lnTo>
                  <a:close/>
                  <a:moveTo>
                    <a:pt x="5012" y="5068"/>
                  </a:moveTo>
                  <a:cubicBezTo>
                    <a:pt x="5012" y="5120"/>
                    <a:pt x="5008" y="5149"/>
                    <a:pt x="4996" y="5182"/>
                  </a:cubicBezTo>
                  <a:cubicBezTo>
                    <a:pt x="4978" y="5232"/>
                    <a:pt x="4937" y="5261"/>
                    <a:pt x="4883" y="5261"/>
                  </a:cubicBezTo>
                  <a:cubicBezTo>
                    <a:pt x="4837" y="5261"/>
                    <a:pt x="4795" y="5240"/>
                    <a:pt x="4776" y="5208"/>
                  </a:cubicBezTo>
                  <a:cubicBezTo>
                    <a:pt x="4756" y="5176"/>
                    <a:pt x="4744" y="5110"/>
                    <a:pt x="4744" y="5037"/>
                  </a:cubicBezTo>
                  <a:cubicBezTo>
                    <a:pt x="4744" y="4975"/>
                    <a:pt x="4752" y="4933"/>
                    <a:pt x="4769" y="4900"/>
                  </a:cubicBezTo>
                  <a:cubicBezTo>
                    <a:pt x="4787" y="4866"/>
                    <a:pt x="4830" y="4844"/>
                    <a:pt x="4876" y="4844"/>
                  </a:cubicBezTo>
                  <a:cubicBezTo>
                    <a:pt x="4919" y="4844"/>
                    <a:pt x="4966" y="4865"/>
                    <a:pt x="4988" y="4911"/>
                  </a:cubicBezTo>
                  <a:cubicBezTo>
                    <a:pt x="5005" y="4945"/>
                    <a:pt x="5012" y="4995"/>
                    <a:pt x="5012" y="5068"/>
                  </a:cubicBezTo>
                  <a:moveTo>
                    <a:pt x="5105" y="5062"/>
                  </a:moveTo>
                  <a:cubicBezTo>
                    <a:pt x="5105" y="4977"/>
                    <a:pt x="5090" y="4915"/>
                    <a:pt x="5057" y="4868"/>
                  </a:cubicBezTo>
                  <a:cubicBezTo>
                    <a:pt x="5021" y="4816"/>
                    <a:pt x="4965" y="4776"/>
                    <a:pt x="4877" y="4776"/>
                  </a:cubicBezTo>
                  <a:cubicBezTo>
                    <a:pt x="4740" y="4776"/>
                    <a:pt x="4655" y="4880"/>
                    <a:pt x="4655" y="5051"/>
                  </a:cubicBezTo>
                  <a:cubicBezTo>
                    <a:pt x="4655" y="5223"/>
                    <a:pt x="4737" y="5329"/>
                    <a:pt x="4881" y="5329"/>
                  </a:cubicBezTo>
                  <a:cubicBezTo>
                    <a:pt x="5012" y="5329"/>
                    <a:pt x="5105" y="5237"/>
                    <a:pt x="5105" y="5062"/>
                  </a:cubicBezTo>
                  <a:moveTo>
                    <a:pt x="4571" y="5268"/>
                  </a:moveTo>
                  <a:cubicBezTo>
                    <a:pt x="4525" y="5210"/>
                    <a:pt x="4525" y="5210"/>
                    <a:pt x="4525" y="5210"/>
                  </a:cubicBezTo>
                  <a:cubicBezTo>
                    <a:pt x="4479" y="5243"/>
                    <a:pt x="4438" y="5256"/>
                    <a:pt x="4384" y="5256"/>
                  </a:cubicBezTo>
                  <a:cubicBezTo>
                    <a:pt x="4302" y="5256"/>
                    <a:pt x="4228" y="5212"/>
                    <a:pt x="4191" y="5122"/>
                  </a:cubicBezTo>
                  <a:cubicBezTo>
                    <a:pt x="4174" y="5080"/>
                    <a:pt x="4168" y="5039"/>
                    <a:pt x="4168" y="4970"/>
                  </a:cubicBezTo>
                  <a:cubicBezTo>
                    <a:pt x="4168" y="4884"/>
                    <a:pt x="4177" y="4827"/>
                    <a:pt x="4198" y="4778"/>
                  </a:cubicBezTo>
                  <a:cubicBezTo>
                    <a:pt x="4233" y="4697"/>
                    <a:pt x="4293" y="4654"/>
                    <a:pt x="4376" y="4654"/>
                  </a:cubicBezTo>
                  <a:cubicBezTo>
                    <a:pt x="4429" y="4654"/>
                    <a:pt x="4470" y="4668"/>
                    <a:pt x="4513" y="4700"/>
                  </a:cubicBezTo>
                  <a:cubicBezTo>
                    <a:pt x="4559" y="4644"/>
                    <a:pt x="4559" y="4644"/>
                    <a:pt x="4559" y="4644"/>
                  </a:cubicBezTo>
                  <a:cubicBezTo>
                    <a:pt x="4510" y="4606"/>
                    <a:pt x="4446" y="4585"/>
                    <a:pt x="4377" y="4585"/>
                  </a:cubicBezTo>
                  <a:cubicBezTo>
                    <a:pt x="4203" y="4585"/>
                    <a:pt x="4075" y="4743"/>
                    <a:pt x="4075" y="4957"/>
                  </a:cubicBezTo>
                  <a:cubicBezTo>
                    <a:pt x="4075" y="5064"/>
                    <a:pt x="4100" y="5162"/>
                    <a:pt x="4161" y="5231"/>
                  </a:cubicBezTo>
                  <a:cubicBezTo>
                    <a:pt x="4216" y="5294"/>
                    <a:pt x="4293" y="5327"/>
                    <a:pt x="4371" y="5327"/>
                  </a:cubicBezTo>
                  <a:cubicBezTo>
                    <a:pt x="4442" y="5327"/>
                    <a:pt x="4514" y="5306"/>
                    <a:pt x="4571" y="526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3367" dirty="0"/>
            </a:p>
          </p:txBody>
        </p:sp>
      </p:grpSp>
      <p:sp>
        <p:nvSpPr>
          <p:cNvPr id="2" name="Titel 1"/>
          <p:cNvSpPr>
            <a:spLocks noGrp="1" noSelect="1"/>
          </p:cNvSpPr>
          <p:nvPr>
            <p:ph type="ctrTitle" hasCustomPrompt="1"/>
          </p:nvPr>
        </p:nvSpPr>
        <p:spPr bwMode="gray">
          <a:xfrm>
            <a:off x="2444688" y="4038955"/>
            <a:ext cx="16252575" cy="2546342"/>
          </a:xfrm>
        </p:spPr>
        <p:txBody>
          <a:bodyPr anchor="b" anchorCtr="0"/>
          <a:lstStyle>
            <a:lvl1pPr algn="l">
              <a:defRPr sz="6000" b="1">
                <a:solidFill>
                  <a:schemeClr val="accent1"/>
                </a:solidFill>
              </a:defRPr>
            </a:lvl1pPr>
          </a:lstStyle>
          <a:p>
            <a:r>
              <a:rPr lang="nl-NL" noProof="1"/>
              <a:t>[Titel]</a:t>
            </a:r>
          </a:p>
        </p:txBody>
      </p:sp>
      <p:sp>
        <p:nvSpPr>
          <p:cNvPr id="3" name="Ondertitel 2"/>
          <p:cNvSpPr>
            <a:spLocks noGrp="1" noSelect="1"/>
          </p:cNvSpPr>
          <p:nvPr>
            <p:ph type="subTitle" idx="1" hasCustomPrompt="1"/>
          </p:nvPr>
        </p:nvSpPr>
        <p:spPr bwMode="gray">
          <a:xfrm>
            <a:off x="2424063" y="6665587"/>
            <a:ext cx="16252575" cy="1621317"/>
          </a:xfrm>
        </p:spPr>
        <p:txBody>
          <a:bodyPr/>
          <a:lstStyle>
            <a:lvl1pPr marL="0" indent="0" algn="l">
              <a:buNone/>
              <a:defRPr sz="4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9" name="Tijdelijke aanduiding voor tekst 8"/>
          <p:cNvSpPr>
            <a:spLocks noGrp="1" noSelect="1"/>
          </p:cNvSpPr>
          <p:nvPr>
            <p:ph type="body" sz="quarter" idx="10" hasCustomPrompt="1"/>
          </p:nvPr>
        </p:nvSpPr>
        <p:spPr bwMode="gray">
          <a:xfrm>
            <a:off x="2444688" y="8814055"/>
            <a:ext cx="16252575" cy="1713941"/>
          </a:xfrm>
        </p:spPr>
        <p:txBody>
          <a:bodyPr anchor="b"/>
          <a:lstStyle>
            <a:lvl1pPr marL="0" indent="0" algn="r">
              <a:lnSpc>
                <a:spcPct val="100000"/>
              </a:lnSpc>
              <a:spcBef>
                <a:spcPts val="0"/>
              </a:spcBef>
              <a:buNone/>
              <a:defRPr sz="1800" b="0">
                <a:solidFill>
                  <a:schemeClr val="bg1"/>
                </a:solidFill>
              </a:defRPr>
            </a:lvl1pPr>
            <a:lvl2pPr marL="0" indent="0" algn="r">
              <a:lnSpc>
                <a:spcPct val="100000"/>
              </a:lnSpc>
              <a:spcBef>
                <a:spcPts val="0"/>
              </a:spcBef>
              <a:buNone/>
              <a:defRPr b="0">
                <a:solidFill>
                  <a:schemeClr val="bg1"/>
                </a:solidFill>
              </a:defRPr>
            </a:lvl2pPr>
            <a:lvl3pPr marL="0" indent="0" algn="r">
              <a:lnSpc>
                <a:spcPct val="100000"/>
              </a:lnSpc>
              <a:spcBef>
                <a:spcPts val="0"/>
              </a:spcBef>
              <a:buNone/>
              <a:defRPr b="0">
                <a:solidFill>
                  <a:schemeClr val="bg1"/>
                </a:solidFill>
              </a:defRPr>
            </a:lvl3pPr>
            <a:lvl4pPr marL="0" indent="0" algn="r">
              <a:lnSpc>
                <a:spcPct val="100000"/>
              </a:lnSpc>
              <a:spcBef>
                <a:spcPts val="0"/>
              </a:spcBef>
              <a:buFont typeface="Arial" panose="020B0604020202020204" pitchFamily="34" charset="0"/>
              <a:buNone/>
              <a:defRPr b="0">
                <a:solidFill>
                  <a:schemeClr val="bg1"/>
                </a:solidFill>
              </a:defRPr>
            </a:lvl4pPr>
            <a:lvl5pPr marL="0" indent="0" algn="r">
              <a:lnSpc>
                <a:spcPct val="100000"/>
              </a:lnSpc>
              <a:spcBef>
                <a:spcPts val="0"/>
              </a:spcBef>
              <a:buFont typeface="Arial" panose="020B0604020202020204" pitchFamily="34" charset="0"/>
              <a:buNone/>
              <a:defRPr b="0">
                <a:solidFill>
                  <a:schemeClr val="bg1"/>
                </a:solidFill>
              </a:defRPr>
            </a:lvl5pPr>
            <a:lvl6pPr marL="0" indent="0" algn="r">
              <a:lnSpc>
                <a:spcPct val="100000"/>
              </a:lnSpc>
              <a:spcBef>
                <a:spcPts val="0"/>
              </a:spcBef>
              <a:buFont typeface="Arial" panose="020B0604020202020204" pitchFamily="34" charset="0"/>
              <a:buNone/>
              <a:defRPr b="0">
                <a:solidFill>
                  <a:schemeClr val="bg1"/>
                </a:solidFill>
              </a:defRPr>
            </a:lvl6pPr>
            <a:lvl7pPr marL="0" indent="0" algn="r">
              <a:lnSpc>
                <a:spcPct val="100000"/>
              </a:lnSpc>
              <a:spcBef>
                <a:spcPts val="0"/>
              </a:spcBef>
              <a:buFont typeface="Arial" panose="020B0604020202020204" pitchFamily="34" charset="0"/>
              <a:buNone/>
              <a:defRPr b="0">
                <a:solidFill>
                  <a:schemeClr val="bg1"/>
                </a:solidFill>
              </a:defRPr>
            </a:lvl7pPr>
            <a:lvl8pPr marL="0" indent="0" algn="r">
              <a:lnSpc>
                <a:spcPct val="100000"/>
              </a:lnSpc>
              <a:spcBef>
                <a:spcPts val="0"/>
              </a:spcBef>
              <a:buFont typeface="Arial" panose="020B0604020202020204" pitchFamily="34" charset="0"/>
              <a:buNone/>
              <a:defRPr b="0">
                <a:solidFill>
                  <a:schemeClr val="bg1"/>
                </a:solidFill>
              </a:defRPr>
            </a:lvl8pPr>
            <a:lvl9pPr marL="0" indent="0" algn="r">
              <a:lnSpc>
                <a:spcPct val="100000"/>
              </a:lnSpc>
              <a:spcBef>
                <a:spcPts val="0"/>
              </a:spcBef>
              <a:buFont typeface="Arial" panose="020B0604020202020204" pitchFamily="34" charset="0"/>
              <a:buNone/>
              <a:defRPr b="0">
                <a:solidFill>
                  <a:schemeClr val="bg1"/>
                </a:solidFill>
              </a:defRPr>
            </a:lvl9pPr>
          </a:lstStyle>
          <a:p>
            <a:pPr lvl="0"/>
            <a:r>
              <a:rPr lang="nl-NL" dirty="0"/>
              <a:t>[Klik  hier om tekst in te voegen]</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8" name="Tijdelijke aanduiding voor datum 7"/>
          <p:cNvSpPr>
            <a:spLocks noGrp="1" noSelect="1"/>
          </p:cNvSpPr>
          <p:nvPr>
            <p:ph type="dt" sz="half" idx="10"/>
          </p:nvPr>
        </p:nvSpPr>
        <p:spPr bwMode="ltGray"/>
        <p:txBody>
          <a:bodyPr/>
          <a:lstStyle/>
          <a:p>
            <a:fld id="{FC9191F2-EA0C-4D19-9FEC-916ABABBA197}" type="datetime4">
              <a:rPr lang="nl-NL" noProof="1" smtClean="0"/>
              <a:t>22 maart 2022</a:t>
            </a:fld>
            <a:endParaRPr lang="nl-NL" noProof="1"/>
          </a:p>
        </p:txBody>
      </p:sp>
      <p:sp>
        <p:nvSpPr>
          <p:cNvPr id="9" name="Tijdelijke aanduiding voor voettekst 8"/>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5"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p:txBody>
          <a:bodyPr/>
          <a:lstStyle>
            <a:lvl1pPr>
              <a:defRPr/>
            </a:lvl1pPr>
          </a:lstStyle>
          <a:p>
            <a:pPr lvl="0"/>
            <a:r>
              <a:rPr lang="en-US" noProof="1"/>
              <a:t>[Tekst]</a:t>
            </a:r>
          </a:p>
        </p:txBody>
      </p:sp>
      <p:sp>
        <p:nvSpPr>
          <p:cNvPr id="7" name="Tijdelijke aanduiding voor datum 6"/>
          <p:cNvSpPr>
            <a:spLocks noGrp="1" noSelect="1"/>
          </p:cNvSpPr>
          <p:nvPr>
            <p:ph type="dt" sz="half" idx="10"/>
          </p:nvPr>
        </p:nvSpPr>
        <p:spPr bwMode="ltGray"/>
        <p:txBody>
          <a:bodyPr/>
          <a:lstStyle/>
          <a:p>
            <a:fld id="{F9026D14-22C4-43B4-BE7A-56D5BB3B0B26}" type="datetime4">
              <a:rPr lang="nl-NL" noProof="1" smtClean="0"/>
              <a:t>22 maart 2022</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xtra 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1241981" y="2163834"/>
            <a:ext cx="16954125" cy="1122450"/>
          </a:xfrm>
        </p:spPr>
        <p:txBody>
          <a:bodyPr/>
          <a:lstStyle>
            <a:lvl1pPr>
              <a:defRPr>
                <a:solidFill>
                  <a:schemeClr val="accent2"/>
                </a:solidFill>
              </a:defRPr>
            </a:lvl1pPr>
          </a:lstStyle>
          <a:p>
            <a:r>
              <a:rPr lang="nl-NL" noProof="1"/>
              <a:t>[Titel]</a:t>
            </a:r>
          </a:p>
        </p:txBody>
      </p:sp>
      <p:sp>
        <p:nvSpPr>
          <p:cNvPr id="3" name="***Tijdelijke aanduiding voor inhoud 2"/>
          <p:cNvSpPr>
            <a:spLocks noGrp="1" noSelect="1"/>
          </p:cNvSpPr>
          <p:nvPr>
            <p:ph idx="1" hasCustomPrompt="1"/>
          </p:nvPr>
        </p:nvSpPr>
        <p:spPr bwMode="gray">
          <a:xfrm>
            <a:off x="1198481" y="3835038"/>
            <a:ext cx="16954125" cy="5924042"/>
          </a:xfrm>
        </p:spPr>
        <p:txBody>
          <a:bodyPr/>
          <a:lstStyle>
            <a:lvl1pPr>
              <a:defRPr/>
            </a:lvl1pPr>
          </a:lstStyle>
          <a:p>
            <a:pPr lvl="0"/>
            <a:r>
              <a:rPr lang="nl-NL" noProof="1"/>
              <a:t>[Tekst]</a:t>
            </a:r>
          </a:p>
        </p:txBody>
      </p:sp>
      <p:sp>
        <p:nvSpPr>
          <p:cNvPr id="7" name="Tijdelijke aanduiding voor datum 6"/>
          <p:cNvSpPr>
            <a:spLocks noGrp="1" noSelect="1"/>
          </p:cNvSpPr>
          <p:nvPr>
            <p:ph type="dt" sz="half" idx="10"/>
          </p:nvPr>
        </p:nvSpPr>
        <p:spPr bwMode="gray"/>
        <p:txBody>
          <a:bodyPr/>
          <a:lstStyle/>
          <a:p>
            <a:fld id="{F9026D14-22C4-43B4-BE7A-56D5BB3B0B26}" type="datetime4">
              <a:rPr lang="nl-NL" noProof="1" smtClean="0"/>
              <a:t>22 maart 2022</a:t>
            </a:fld>
            <a:endParaRPr lang="nl-NL" noProof="1"/>
          </a:p>
        </p:txBody>
      </p:sp>
      <p:sp>
        <p:nvSpPr>
          <p:cNvPr id="8" name="Tijdelijke aanduiding voor voettekst 7"/>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0" name="***Tijdelijke aanduiding voor tekst 8"/>
          <p:cNvSpPr>
            <a:spLocks noGrp="1" noSelect="1"/>
          </p:cNvSpPr>
          <p:nvPr>
            <p:ph type="body" sz="quarter" idx="13" hasCustomPrompt="1"/>
          </p:nvPr>
        </p:nvSpPr>
        <p:spPr bwMode="gray">
          <a:xfrm>
            <a:off x="1242614" y="972790"/>
            <a:ext cx="16947994" cy="1058685"/>
          </a:xfrm>
        </p:spPr>
        <p:txBody>
          <a:bodyPr anchor="b"/>
          <a:lstStyle>
            <a:lvl1pPr marL="0" indent="0">
              <a:lnSpc>
                <a:spcPct val="100000"/>
              </a:lnSpc>
              <a:spcBef>
                <a:spcPts val="0"/>
              </a:spcBef>
              <a:buNone/>
              <a:defRPr sz="36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dirty="0"/>
              <a:t>[Extra titel]</a:t>
            </a:r>
          </a:p>
        </p:txBody>
      </p:sp>
      <p:sp>
        <p:nvSpPr>
          <p:cNvPr id="11"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42419450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en 2 kaders">
    <p:spTree>
      <p:nvGrpSpPr>
        <p:cNvPr id="1" name=""/>
        <p:cNvGrpSpPr/>
        <p:nvPr/>
      </p:nvGrpSpPr>
      <p:grpSpPr>
        <a:xfrm>
          <a:off x="0" y="0"/>
          <a:ext cx="0" cy="0"/>
          <a:chOff x="0" y="0"/>
          <a:chExt cx="0" cy="0"/>
        </a:xfrm>
      </p:grpSpPr>
      <p:sp>
        <p:nvSpPr>
          <p:cNvPr id="3" name="Tijdelijke aanduiding voor inhoud 2"/>
          <p:cNvSpPr>
            <a:spLocks noGrp="1" noSelect="1"/>
          </p:cNvSpPr>
          <p:nvPr>
            <p:ph sz="half" idx="1" hasCustomPrompt="1"/>
          </p:nvPr>
        </p:nvSpPr>
        <p:spPr bwMode="ltGray">
          <a:xfrm>
            <a:off x="1198481" y="2912135"/>
            <a:ext cx="8184750" cy="6859417"/>
          </a:xfrm>
        </p:spPr>
        <p:txBody>
          <a:bodyPr/>
          <a:lstStyle>
            <a:lvl1pPr>
              <a:defRPr/>
            </a:lvl1pPr>
          </a:lstStyle>
          <a:p>
            <a:pPr lvl="0"/>
            <a:r>
              <a:rPr lang="nl-NL" noProof="1"/>
              <a:t>[Tekst]</a:t>
            </a:r>
            <a:endParaRPr lang="nl-NL" dirty="0"/>
          </a:p>
        </p:txBody>
      </p:sp>
      <p:sp>
        <p:nvSpPr>
          <p:cNvPr id="4" name="Tijdelijke aanduiding voor inhoud 3"/>
          <p:cNvSpPr>
            <a:spLocks noGrp="1" noSelect="1"/>
          </p:cNvSpPr>
          <p:nvPr>
            <p:ph sz="half" idx="2" hasCustomPrompt="1"/>
          </p:nvPr>
        </p:nvSpPr>
        <p:spPr bwMode="ltGray">
          <a:xfrm>
            <a:off x="9942121" y="2912135"/>
            <a:ext cx="8184750" cy="6859417"/>
          </a:xfrm>
        </p:spPr>
        <p:txBody>
          <a:bodyPr/>
          <a:lstStyle>
            <a:lvl1pPr>
              <a:defRPr/>
            </a:lvl1pPr>
          </a:lstStyle>
          <a:p>
            <a:pPr lvl="0"/>
            <a:r>
              <a:rPr lang="nl-NL" noProof="1"/>
              <a:t>[Tekst]</a:t>
            </a:r>
            <a:endParaRPr lang="nl-NL" dirty="0"/>
          </a:p>
        </p:txBody>
      </p:sp>
      <p:sp>
        <p:nvSpPr>
          <p:cNvPr id="8" name="Titel 7"/>
          <p:cNvSpPr>
            <a:spLocks noGrp="1" noSelect="1"/>
          </p:cNvSpPr>
          <p:nvPr>
            <p:ph type="title" hasCustomPrompt="1"/>
          </p:nvPr>
        </p:nvSpPr>
        <p:spPr bwMode="ltGray">
          <a:xfrm>
            <a:off x="1224567" y="962440"/>
            <a:ext cx="16954125" cy="1122450"/>
          </a:xfrm>
        </p:spPr>
        <p:txBody>
          <a:bodyPr/>
          <a:lstStyle>
            <a:lvl1pPr>
              <a:defRPr/>
            </a:lvl1pPr>
          </a:lstStyle>
          <a:p>
            <a:r>
              <a:rPr lang="nl-NL" dirty="0"/>
              <a:t>[Titel]</a:t>
            </a:r>
          </a:p>
        </p:txBody>
      </p:sp>
      <p:sp>
        <p:nvSpPr>
          <p:cNvPr id="9" name="Tijdelijke aanduiding voor datum 8"/>
          <p:cNvSpPr>
            <a:spLocks noGrp="1" noSelect="1"/>
          </p:cNvSpPr>
          <p:nvPr>
            <p:ph type="dt" sz="half" idx="10"/>
          </p:nvPr>
        </p:nvSpPr>
        <p:spPr bwMode="ltGray"/>
        <p:txBody>
          <a:bodyPr/>
          <a:lstStyle/>
          <a:p>
            <a:fld id="{EF90502F-CCD9-4FE6-B065-06493E3E64CD}" type="datetime4">
              <a:rPr lang="nl-NL" noProof="1" smtClean="0"/>
              <a:pPr/>
              <a:t>22 maart 2022</a:t>
            </a:fld>
            <a:endParaRPr lang="nl-NL" noProof="1"/>
          </a:p>
        </p:txBody>
      </p:sp>
      <p:sp>
        <p:nvSpPr>
          <p:cNvPr id="10" name="Tijdelijke aanduiding voor voettekst 9"/>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2"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53350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kopje en 2 kaders">
    <p:spTree>
      <p:nvGrpSpPr>
        <p:cNvPr id="1" name=""/>
        <p:cNvGrpSpPr/>
        <p:nvPr/>
      </p:nvGrpSpPr>
      <p:grpSpPr>
        <a:xfrm>
          <a:off x="0" y="0"/>
          <a:ext cx="0" cy="0"/>
          <a:chOff x="0" y="0"/>
          <a:chExt cx="0" cy="0"/>
        </a:xfrm>
      </p:grpSpPr>
      <p:sp>
        <p:nvSpPr>
          <p:cNvPr id="6" name="***Tijdelijke aanduiding voor inhoud 5"/>
          <p:cNvSpPr>
            <a:spLocks noGrp="1" noSelect="1"/>
          </p:cNvSpPr>
          <p:nvPr>
            <p:ph sz="quarter" idx="4" hasCustomPrompt="1"/>
          </p:nvPr>
        </p:nvSpPr>
        <p:spPr bwMode="gray">
          <a:xfrm>
            <a:off x="8833684" y="3866217"/>
            <a:ext cx="6781650" cy="5986400"/>
          </a:xfrm>
        </p:spPr>
        <p:txBody>
          <a:bodyPr/>
          <a:lstStyle>
            <a:lvl1pPr marL="180000" indent="-180000">
              <a:buFont typeface="Arial" panose="020B0604020202020204" pitchFamily="34" charset="0"/>
              <a:buChar char="•"/>
              <a:defRPr sz="2400">
                <a:solidFill>
                  <a:schemeClr val="tx1"/>
                </a:solidFill>
              </a:defRPr>
            </a:lvl1pPr>
          </a:lstStyle>
          <a:p>
            <a:pPr lvl="0"/>
            <a:r>
              <a:rPr lang="nl-NL" noProof="1"/>
              <a:t>[Tekst]</a:t>
            </a:r>
            <a:endParaRPr lang="nl-NL" dirty="0"/>
          </a:p>
        </p:txBody>
      </p:sp>
      <p:sp>
        <p:nvSpPr>
          <p:cNvPr id="5" name="***Tijdelijke aanduiding voor tekst 4"/>
          <p:cNvSpPr>
            <a:spLocks noGrp="1" noSelect="1"/>
          </p:cNvSpPr>
          <p:nvPr>
            <p:ph type="body" sz="quarter" idx="3" hasCustomPrompt="1"/>
          </p:nvPr>
        </p:nvSpPr>
        <p:spPr bwMode="gray">
          <a:xfrm>
            <a:off x="8833684" y="2705589"/>
            <a:ext cx="6781650" cy="1079499"/>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4" name="***Tijdelijke aanduiding voor inhoud 3"/>
          <p:cNvSpPr>
            <a:spLocks noGrp="1" noSelect="1"/>
          </p:cNvSpPr>
          <p:nvPr>
            <p:ph sz="half" idx="2" hasCustomPrompt="1"/>
          </p:nvPr>
        </p:nvSpPr>
        <p:spPr bwMode="gray">
          <a:xfrm>
            <a:off x="1228877" y="3866217"/>
            <a:ext cx="6781650" cy="5986400"/>
          </a:xfrm>
        </p:spPr>
        <p:txBody>
          <a:bodyPr/>
          <a:lstStyle>
            <a:lvl1pPr marL="180000" indent="-180000">
              <a:buFont typeface="Arial" panose="020B0604020202020204" pitchFamily="34" charset="0"/>
              <a:buChar char="•"/>
              <a:defRPr sz="2400">
                <a:solidFill>
                  <a:schemeClr val="tx1"/>
                </a:solidFill>
              </a:defRPr>
            </a:lvl1pPr>
          </a:lstStyle>
          <a:p>
            <a:pPr lvl="0"/>
            <a:r>
              <a:rPr lang="en-US" noProof="1"/>
              <a:t>[Tekst]</a:t>
            </a:r>
            <a:endParaRPr lang="nl-NL" dirty="0"/>
          </a:p>
        </p:txBody>
      </p:sp>
      <p:sp>
        <p:nvSpPr>
          <p:cNvPr id="3" name="***Tijdelijke aanduiding voor tekst 2"/>
          <p:cNvSpPr>
            <a:spLocks noGrp="1" noSelect="1"/>
          </p:cNvSpPr>
          <p:nvPr>
            <p:ph type="body" idx="1" hasCustomPrompt="1"/>
          </p:nvPr>
        </p:nvSpPr>
        <p:spPr bwMode="gray">
          <a:xfrm>
            <a:off x="1228877" y="2705589"/>
            <a:ext cx="6781650" cy="1079499"/>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[Kop]</a:t>
            </a:r>
          </a:p>
        </p:txBody>
      </p:sp>
      <p:sp>
        <p:nvSpPr>
          <p:cNvPr id="10" name="Titel 9"/>
          <p:cNvSpPr>
            <a:spLocks noGrp="1" noSelect="1"/>
          </p:cNvSpPr>
          <p:nvPr>
            <p:ph type="title" hasCustomPrompt="1"/>
          </p:nvPr>
        </p:nvSpPr>
        <p:spPr bwMode="gray"/>
        <p:txBody>
          <a:bodyPr/>
          <a:lstStyle>
            <a:lvl1pPr>
              <a:defRPr/>
            </a:lvl1pPr>
          </a:lstStyle>
          <a:p>
            <a:r>
              <a:rPr lang="nl-NL" dirty="0"/>
              <a:t>[Titel]</a:t>
            </a:r>
          </a:p>
        </p:txBody>
      </p:sp>
      <p:sp>
        <p:nvSpPr>
          <p:cNvPr id="11" name="Tijdelijke aanduiding voor datum 10"/>
          <p:cNvSpPr>
            <a:spLocks noGrp="1" noSelect="1"/>
          </p:cNvSpPr>
          <p:nvPr>
            <p:ph type="dt" sz="half" idx="10"/>
          </p:nvPr>
        </p:nvSpPr>
        <p:spPr bwMode="gray"/>
        <p:txBody>
          <a:bodyPr/>
          <a:lstStyle/>
          <a:p>
            <a:fld id="{EF90502F-CCD9-4FE6-B065-06493E3E64CD}" type="datetime4">
              <a:rPr lang="nl-NL" noProof="1" smtClean="0"/>
              <a:pPr/>
              <a:t>22 maart 2022</a:t>
            </a:fld>
            <a:endParaRPr lang="nl-NL" noProof="1"/>
          </a:p>
        </p:txBody>
      </p:sp>
      <p:sp>
        <p:nvSpPr>
          <p:cNvPr id="12" name="Tijdelijke aanduiding voor voettekst 11"/>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5" name="Tijdelijke aanduiding voor dianummer 5"/>
          <p:cNvSpPr>
            <a:spLocks noGrp="1" noSelect="1"/>
          </p:cNvSpPr>
          <p:nvPr>
            <p:ph type="sldNum" sz="quarter" idx="12"/>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278953462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afbeelding en tekst">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ltGray">
          <a:xfrm>
            <a:off x="1213280" y="962440"/>
            <a:ext cx="16954125" cy="1122450"/>
          </a:xfrm>
        </p:spPr>
        <p:txBody>
          <a:bodyPr/>
          <a:lstStyle>
            <a:lvl1pPr>
              <a:defRPr/>
            </a:lvl1pPr>
          </a:lstStyle>
          <a:p>
            <a:r>
              <a:rPr lang="nl-NL" dirty="0"/>
              <a:t>[Titel]</a:t>
            </a:r>
          </a:p>
        </p:txBody>
      </p:sp>
      <p:sp>
        <p:nvSpPr>
          <p:cNvPr id="4" name="Tijdelijke aanduiding voor datum 3"/>
          <p:cNvSpPr>
            <a:spLocks noGrp="1" noSelect="1"/>
          </p:cNvSpPr>
          <p:nvPr>
            <p:ph type="dt" sz="half" idx="10"/>
          </p:nvPr>
        </p:nvSpPr>
        <p:spPr bwMode="ltGray"/>
        <p:txBody>
          <a:bodyPr/>
          <a:lstStyle/>
          <a:p>
            <a:fld id="{F7DE749F-CE3C-4D81-AE58-3EAA4F2D586A}" type="datetime4">
              <a:rPr lang="nl-NL" noProof="1" smtClean="0"/>
              <a:t>22 maart 2022</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3" name="***Tijdelijke aanduiding voor tekst 12"/>
          <p:cNvSpPr>
            <a:spLocks noGrp="1" noSelect="1"/>
          </p:cNvSpPr>
          <p:nvPr>
            <p:ph type="body" sz="quarter" idx="13" hasCustomPrompt="1"/>
          </p:nvPr>
        </p:nvSpPr>
        <p:spPr bwMode="ltGray">
          <a:xfrm>
            <a:off x="11946610" y="2665382"/>
            <a:ext cx="6285246" cy="7638228"/>
          </a:xfrm>
        </p:spPr>
        <p:txBody>
          <a:bodyPr/>
          <a:lstStyle>
            <a:lvl1pPr>
              <a:defRPr/>
            </a:lvl1pPr>
          </a:lstStyle>
          <a:p>
            <a:pPr lvl="0"/>
            <a:r>
              <a:rPr lang="nl-NL" dirty="0"/>
              <a:t>[Tekst]</a:t>
            </a:r>
          </a:p>
        </p:txBody>
      </p:sp>
      <p:sp>
        <p:nvSpPr>
          <p:cNvPr id="15" name="***Tijdelijke aanduiding voor afbeelding 14"/>
          <p:cNvSpPr>
            <a:spLocks noGrp="1" noSelect="1"/>
          </p:cNvSpPr>
          <p:nvPr>
            <p:ph type="pic" sz="quarter" idx="14" hasCustomPrompt="1"/>
          </p:nvPr>
        </p:nvSpPr>
        <p:spPr bwMode="ltGray">
          <a:xfrm>
            <a:off x="1198482" y="2665383"/>
            <a:ext cx="10092576" cy="7638229"/>
          </a:xfrm>
          <a:solidFill>
            <a:schemeClr val="accent2">
              <a:lumMod val="20000"/>
              <a:lumOff val="80000"/>
            </a:schemeClr>
          </a:solidFill>
        </p:spPr>
        <p:txBody>
          <a:bodyPr/>
          <a:lstStyle>
            <a:lvl1pPr marL="0" indent="0">
              <a:buNone/>
              <a:defRPr/>
            </a:lvl1pPr>
          </a:lstStyle>
          <a:p>
            <a:r>
              <a:rPr lang="nl-NL" dirty="0"/>
              <a:t>Klik op icoon om afbeelding toe te voegen</a:t>
            </a:r>
          </a:p>
        </p:txBody>
      </p:sp>
      <p:sp>
        <p:nvSpPr>
          <p:cNvPr id="9"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58382829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object en afbeeldin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a:xfrm>
            <a:off x="1195576" y="2632385"/>
            <a:ext cx="16954125" cy="5053281"/>
          </a:xfrm>
        </p:spPr>
        <p:txBody>
          <a:bodyPr/>
          <a:lstStyle>
            <a:lvl1pPr>
              <a:defRPr/>
            </a:lvl1pPr>
          </a:lstStyle>
          <a:p>
            <a:pPr lvl="0"/>
            <a:r>
              <a:rPr lang="nl-NL" noProof="1"/>
              <a:t>[Tekst]</a:t>
            </a:r>
          </a:p>
        </p:txBody>
      </p:sp>
      <p:sp>
        <p:nvSpPr>
          <p:cNvPr id="6" name="Tijdelijke aanduiding voor afbeelding 5"/>
          <p:cNvSpPr>
            <a:spLocks noGrp="1" noSelect="1"/>
          </p:cNvSpPr>
          <p:nvPr>
            <p:ph type="pic" sz="quarter" idx="13" hasCustomPrompt="1"/>
          </p:nvPr>
        </p:nvSpPr>
        <p:spPr bwMode="ltGray">
          <a:xfrm>
            <a:off x="1229725" y="8034870"/>
            <a:ext cx="3759077" cy="2706354"/>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dirty="0"/>
              <a:t>Klik op icoon om afbeelding toe te voegen</a:t>
            </a:r>
          </a:p>
          <a:p>
            <a:endParaRPr lang="nl-NL" dirty="0"/>
          </a:p>
        </p:txBody>
      </p:sp>
      <p:sp>
        <p:nvSpPr>
          <p:cNvPr id="10" name="Tijdelijke aanduiding voor afbeelding 5"/>
          <p:cNvSpPr>
            <a:spLocks noGrp="1" noSelect="1"/>
          </p:cNvSpPr>
          <p:nvPr>
            <p:ph type="pic" sz="quarter" idx="14" hasCustomPrompt="1"/>
          </p:nvPr>
        </p:nvSpPr>
        <p:spPr bwMode="ltGray">
          <a:xfrm>
            <a:off x="5609638" y="8034870"/>
            <a:ext cx="3759077" cy="2706354"/>
          </a:xfrm>
          <a:solidFill>
            <a:schemeClr val="accent2">
              <a:lumMod val="20000"/>
              <a:lumOff val="80000"/>
            </a:schemeClr>
          </a:solidFill>
        </p:spPr>
        <p:txBody>
          <a:bodyPr/>
          <a:lstStyle>
            <a:lvl1pPr>
              <a:defRPr sz="2000"/>
            </a:lvl1pPr>
          </a:lstStyle>
          <a:p>
            <a:r>
              <a:rPr lang="nl-NL" dirty="0"/>
              <a:t>Klik op icoon om afbeelding toe te voegen</a:t>
            </a:r>
          </a:p>
        </p:txBody>
      </p:sp>
      <p:sp>
        <p:nvSpPr>
          <p:cNvPr id="11" name="Tijdelijke aanduiding voor afbeelding 5"/>
          <p:cNvSpPr>
            <a:spLocks noGrp="1" noSelect="1"/>
          </p:cNvSpPr>
          <p:nvPr>
            <p:ph type="pic" sz="quarter" idx="15" hasCustomPrompt="1"/>
          </p:nvPr>
        </p:nvSpPr>
        <p:spPr bwMode="ltGray">
          <a:xfrm>
            <a:off x="9989551" y="8034870"/>
            <a:ext cx="3759077" cy="2706354"/>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dirty="0"/>
              <a:t>Klik op icoon om afbeelding toe te voegen</a:t>
            </a:r>
          </a:p>
          <a:p>
            <a:endParaRPr lang="nl-NL" dirty="0"/>
          </a:p>
        </p:txBody>
      </p:sp>
      <p:sp>
        <p:nvSpPr>
          <p:cNvPr id="12" name="Tijdelijke aanduiding voor afbeelding 5"/>
          <p:cNvSpPr>
            <a:spLocks noGrp="1" noSelect="1"/>
          </p:cNvSpPr>
          <p:nvPr>
            <p:ph type="pic" sz="quarter" idx="16" hasCustomPrompt="1"/>
          </p:nvPr>
        </p:nvSpPr>
        <p:spPr bwMode="ltGray">
          <a:xfrm>
            <a:off x="14369464" y="8034870"/>
            <a:ext cx="3759077" cy="2706354"/>
          </a:xfrm>
          <a:solidFill>
            <a:schemeClr val="accent2">
              <a:lumMod val="20000"/>
              <a:lumOff val="80000"/>
            </a:schemeClr>
          </a:solidFill>
        </p:spPr>
        <p:txBody>
          <a:bodyPr/>
          <a:lstStyle>
            <a:lvl1pPr>
              <a:defRPr sz="2000"/>
            </a:lvl1pPr>
          </a:lstStyle>
          <a:p>
            <a:r>
              <a:rPr lang="nl-NL" dirty="0"/>
              <a:t>Klik op icoon om afbeelding toe te voegen</a:t>
            </a:r>
          </a:p>
        </p:txBody>
      </p:sp>
      <p:sp>
        <p:nvSpPr>
          <p:cNvPr id="9"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352583318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6" name="Tijdelijke aanduiding voor datum 5"/>
          <p:cNvSpPr>
            <a:spLocks noGrp="1" noSelect="1"/>
          </p:cNvSpPr>
          <p:nvPr>
            <p:ph type="dt" sz="half" idx="10"/>
          </p:nvPr>
        </p:nvSpPr>
        <p:spPr bwMode="ltGray"/>
        <p:txBody>
          <a:bodyPr/>
          <a:lstStyle/>
          <a:p>
            <a:fld id="{837E395A-19BE-426D-A2C2-4A246DCB1065}" type="datetime4">
              <a:rPr lang="nl-NL" noProof="1" smtClean="0"/>
              <a:t>22 maart 2022</a:t>
            </a:fld>
            <a:endParaRPr lang="nl-NL" noProof="1"/>
          </a:p>
        </p:txBody>
      </p:sp>
      <p:sp>
        <p:nvSpPr>
          <p:cNvPr id="7" name="Tijdelijke aanduiding voor voettekst 6"/>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9"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xtra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a:xfrm>
            <a:off x="1223935" y="2153485"/>
            <a:ext cx="16954125" cy="1122450"/>
          </a:xfrm>
        </p:spPr>
        <p:txBody>
          <a:bodyPr/>
          <a:lstStyle>
            <a:lvl1pPr>
              <a:defRPr>
                <a:solidFill>
                  <a:schemeClr val="accent2"/>
                </a:solidFill>
              </a:defRPr>
            </a:lvl1pPr>
          </a:lstStyle>
          <a:p>
            <a:r>
              <a:rPr lang="nl-NL" noProof="1"/>
              <a:t>[Titel]</a:t>
            </a:r>
          </a:p>
        </p:txBody>
      </p:sp>
      <p:sp>
        <p:nvSpPr>
          <p:cNvPr id="6" name="***Tijdelijke aanduiding voor tekst 8"/>
          <p:cNvSpPr>
            <a:spLocks noGrp="1" noSelect="1"/>
          </p:cNvSpPr>
          <p:nvPr>
            <p:ph type="body" sz="quarter" idx="13" hasCustomPrompt="1"/>
          </p:nvPr>
        </p:nvSpPr>
        <p:spPr bwMode="ltGray">
          <a:xfrm>
            <a:off x="1224568" y="962441"/>
            <a:ext cx="16947994" cy="1058685"/>
          </a:xfrm>
        </p:spPr>
        <p:txBody>
          <a:bodyPr anchor="b"/>
          <a:lstStyle>
            <a:lvl1pPr marL="0" indent="0">
              <a:lnSpc>
                <a:spcPct val="100000"/>
              </a:lnSpc>
              <a:spcBef>
                <a:spcPts val="0"/>
              </a:spcBef>
              <a:buNone/>
              <a:defRPr sz="50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dirty="0"/>
              <a:t>[Extra titel]</a:t>
            </a:r>
          </a:p>
        </p:txBody>
      </p:sp>
      <p:sp>
        <p:nvSpPr>
          <p:cNvPr id="7" name="Tijdelijke aanduiding voor datum 6"/>
          <p:cNvSpPr>
            <a:spLocks noGrp="1" noSelect="1"/>
          </p:cNvSpPr>
          <p:nvPr>
            <p:ph type="dt" sz="half" idx="14"/>
          </p:nvPr>
        </p:nvSpPr>
        <p:spPr bwMode="ltGray"/>
        <p:txBody>
          <a:bodyPr/>
          <a:lstStyle/>
          <a:p>
            <a:fld id="{788A494A-D10C-4CD7-9F06-E78A3ED9D554}" type="datetime4">
              <a:rPr lang="nl-NL" noProof="1" smtClean="0"/>
              <a:t>22 maart 2022</a:t>
            </a:fld>
            <a:endParaRPr lang="nl-NL" noProof="1"/>
          </a:p>
        </p:txBody>
      </p:sp>
      <p:sp>
        <p:nvSpPr>
          <p:cNvPr id="8" name="Tijdelijke aanduiding voor voettekst 7"/>
          <p:cNvSpPr>
            <a:spLocks noGrp="1" noSelect="1"/>
          </p:cNvSpPr>
          <p:nvPr>
            <p:ph type="ftr" sz="quarter" idx="15"/>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261620001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1228877" y="974541"/>
            <a:ext cx="16954125" cy="112245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1195576" y="2632385"/>
            <a:ext cx="16954125" cy="7672913"/>
          </a:xfrm>
          <a:prstGeom prst="rect">
            <a:avLst/>
          </a:prstGeom>
        </p:spPr>
        <p:txBody>
          <a:bodyPr vert="horz" lIns="0" tIns="0" rIns="0" bIns="0" rtlCol="0">
            <a:noAutofit/>
          </a:bodyPr>
          <a:lstStyle/>
          <a:p>
            <a:pPr marL="180000" lvl="0" indent="-180000" algn="l" defTabSz="914400" rtl="0" eaLnBrk="1" latinLnBrk="0" hangingPunct="1">
              <a:lnSpc>
                <a:spcPct val="101000"/>
              </a:lnSpc>
              <a:spcBef>
                <a:spcPts val="0"/>
              </a:spcBef>
              <a:buClr>
                <a:schemeClr val="tx1"/>
              </a:buClr>
              <a:buFontTx/>
              <a:buNone/>
            </a:pPr>
            <a:r>
              <a:rPr lang="nl-NL" noProof="1"/>
              <a:t>JU-LEVEL1=Kopje</a:t>
            </a:r>
          </a:p>
          <a:p>
            <a:pPr lvl="1"/>
            <a:r>
              <a:rPr lang="en-US" noProof="1"/>
              <a:t>JU-LEVEL2=Opsomming 1e niveau</a:t>
            </a:r>
            <a:endParaRPr lang="nl-NL" noProof="1"/>
          </a:p>
          <a:p>
            <a:pPr lvl="2"/>
            <a:r>
              <a:rPr lang="nl-NL" noProof="1"/>
              <a:t>JU-LEVEL3=</a:t>
            </a:r>
            <a:r>
              <a:rPr lang="en-US" noProof="1"/>
              <a:t>Opsomming 2e niveau</a:t>
            </a:r>
            <a:endParaRPr lang="nl-NL" noProof="1"/>
          </a:p>
          <a:p>
            <a:pPr lvl="3"/>
            <a:r>
              <a:rPr lang="en-US" noProof="1"/>
              <a:t>JU-LEVEL4=Opsomming 3e niveau</a:t>
            </a:r>
          </a:p>
          <a:p>
            <a:pPr lvl="4"/>
            <a:r>
              <a:rPr lang="en-US" noProof="1"/>
              <a:t>JU-LEVEL5=Opsomming 4e niveau</a:t>
            </a:r>
          </a:p>
          <a:p>
            <a:pPr lvl="5"/>
            <a:r>
              <a:rPr lang="en-US" noProof="1"/>
              <a:t>JU-LEVEL6=Opsomming 5e niveau</a:t>
            </a:r>
          </a:p>
          <a:p>
            <a:pPr lvl="6"/>
            <a:r>
              <a:rPr lang="en-US" noProof="1"/>
              <a:t>JU-LEVEL7=Opsomming 6e niveau</a:t>
            </a:r>
          </a:p>
          <a:p>
            <a:pPr lvl="7"/>
            <a:r>
              <a:rPr lang="en-US" noProof="1"/>
              <a:t>JU-LEVEL8=Opsomming 7e niveau</a:t>
            </a:r>
          </a:p>
          <a:p>
            <a:pPr lvl="8"/>
            <a:r>
              <a:rPr lang="en-US" noProof="1"/>
              <a:t>JU-LEVEL9=Opsomming 8e niveau</a:t>
            </a:r>
          </a:p>
          <a:p>
            <a:pPr lvl="5"/>
            <a:endParaRPr lang="en-US" noProof="1"/>
          </a:p>
        </p:txBody>
      </p:sp>
      <p:sp>
        <p:nvSpPr>
          <p:cNvPr id="4" name="Tijdelijke aanduiding voor datum 3"/>
          <p:cNvSpPr>
            <a:spLocks noGrp="1" noSelect="1"/>
          </p:cNvSpPr>
          <p:nvPr>
            <p:ph type="dt" sz="half" idx="2"/>
          </p:nvPr>
        </p:nvSpPr>
        <p:spPr bwMode="gray">
          <a:xfrm>
            <a:off x="15754322" y="10461214"/>
            <a:ext cx="2689275" cy="436508"/>
          </a:xfrm>
          <a:prstGeom prst="rect">
            <a:avLst/>
          </a:prstGeom>
        </p:spPr>
        <p:txBody>
          <a:bodyPr vert="horz" lIns="0" tIns="0" rIns="0" bIns="0" rtlCol="0" anchor="ctr">
            <a:noAutofit/>
          </a:bodyPr>
          <a:lstStyle>
            <a:lvl1pPr algn="r">
              <a:defRPr sz="1200">
                <a:solidFill>
                  <a:schemeClr val="accent2"/>
                </a:solidFill>
                <a:latin typeface="+mn-lt"/>
              </a:defRPr>
            </a:lvl1pPr>
          </a:lstStyle>
          <a:p>
            <a:fld id="{EF90502F-CCD9-4FE6-B065-06493E3E64CD}" type="datetime4">
              <a:rPr lang="nl-NL" noProof="1" smtClean="0"/>
              <a:pPr/>
              <a:t>22 maart 2022</a:t>
            </a:fld>
            <a:endParaRPr lang="nl-NL" noProof="1"/>
          </a:p>
        </p:txBody>
      </p:sp>
      <p:sp>
        <p:nvSpPr>
          <p:cNvPr id="5" name="Tijdelijke aanduiding voor voettekst 4"/>
          <p:cNvSpPr>
            <a:spLocks noGrp="1" noSelect="1"/>
          </p:cNvSpPr>
          <p:nvPr>
            <p:ph type="ftr" sz="quarter" idx="3"/>
          </p:nvPr>
        </p:nvSpPr>
        <p:spPr bwMode="gray">
          <a:xfrm>
            <a:off x="1489472" y="10461214"/>
            <a:ext cx="13797150" cy="436508"/>
          </a:xfrm>
          <a:prstGeom prst="rect">
            <a:avLst/>
          </a:prstGeom>
        </p:spPr>
        <p:txBody>
          <a:bodyPr vert="horz" lIns="0" tIns="0" rIns="0" bIns="0" rtlCol="0" anchor="ctr">
            <a:noAutofit/>
          </a:bodyPr>
          <a:lstStyle>
            <a:lvl1pPr algn="ctr">
              <a:defRPr sz="1200">
                <a:solidFill>
                  <a:schemeClr val="accent2"/>
                </a:solidFill>
                <a:latin typeface="+mn-lt"/>
              </a:defRPr>
            </a:lvl1pPr>
          </a:lstStyle>
          <a:p>
            <a:pPr algn="l"/>
            <a:r>
              <a:rPr lang="nl-NL" noProof="1"/>
              <a:t>Via Invoegen | Koptekst en Voettekst kunt u deze tekst wijzigen</a:t>
            </a:r>
          </a:p>
        </p:txBody>
      </p:sp>
      <p:sp>
        <p:nvSpPr>
          <p:cNvPr id="6" name="Tijdelijke aanduiding voor dianummer 5"/>
          <p:cNvSpPr>
            <a:spLocks noGrp="1" noSelect="1"/>
          </p:cNvSpPr>
          <p:nvPr>
            <p:ph type="sldNum" sz="quarter" idx="4"/>
          </p:nvPr>
        </p:nvSpPr>
        <p:spPr bwMode="gray">
          <a:xfrm>
            <a:off x="18579384" y="266985"/>
            <a:ext cx="636275" cy="632461"/>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
        <p:nvSpPr>
          <p:cNvPr id="10" name="Freeform 5"/>
          <p:cNvSpPr>
            <a:spLocks noSelect="1"/>
          </p:cNvSpPr>
          <p:nvPr userDrawn="1"/>
        </p:nvSpPr>
        <p:spPr bwMode="gray">
          <a:xfrm>
            <a:off x="618730" y="654459"/>
            <a:ext cx="18559266" cy="10562096"/>
          </a:xfrm>
          <a:custGeom>
            <a:avLst/>
            <a:gdLst>
              <a:gd name="T0" fmla="*/ 57600 w 57600"/>
              <a:gd name="T1" fmla="*/ 28954 h 30739"/>
              <a:gd name="T2" fmla="*/ 0 w 57600"/>
              <a:gd name="T3" fmla="*/ 30739 h 30739"/>
              <a:gd name="T4" fmla="*/ 19 w 57600"/>
              <a:gd name="T5" fmla="*/ 0 h 30739"/>
              <a:gd name="T6" fmla="*/ 19 w 57600"/>
              <a:gd name="T7" fmla="*/ 38 h 30739"/>
              <a:gd name="T8" fmla="*/ 38 w 57600"/>
              <a:gd name="T9" fmla="*/ 30701 h 30739"/>
              <a:gd name="T10" fmla="*/ 57562 w 57600"/>
              <a:gd name="T11" fmla="*/ 28983 h 30739"/>
              <a:gd name="T12" fmla="*/ 19 w 57600"/>
              <a:gd name="T13" fmla="*/ 38 h 30739"/>
              <a:gd name="T14" fmla="*/ 38 w 57600"/>
              <a:gd name="T15" fmla="*/ 19 h 30739"/>
              <a:gd name="T16" fmla="*/ 55454 w 57600"/>
              <a:gd name="T17" fmla="*/ 26771 h 30739"/>
              <a:gd name="T18" fmla="*/ 57562 w 57600"/>
              <a:gd name="T19" fmla="*/ 26522 h 30739"/>
              <a:gd name="T20" fmla="*/ 56637 w 57600"/>
              <a:gd name="T21" fmla="*/ 26209 h 30739"/>
              <a:gd name="T22" fmla="*/ 57562 w 57600"/>
              <a:gd name="T23" fmla="*/ 26522 h 30739"/>
              <a:gd name="T24" fmla="*/ 57600 w 57600"/>
              <a:gd name="T25" fmla="*/ 26552 h 30739"/>
              <a:gd name="T26" fmla="*/ 56637 w 57600"/>
              <a:gd name="T27" fmla="*/ 29297 h 30739"/>
              <a:gd name="T28" fmla="*/ 56637 w 57600"/>
              <a:gd name="T29" fmla="*/ 29297 h 30739"/>
              <a:gd name="T30" fmla="*/ 56637 w 57600"/>
              <a:gd name="T31" fmla="*/ 29297 h 30739"/>
              <a:gd name="T32" fmla="*/ 57562 w 57600"/>
              <a:gd name="T33" fmla="*/ 28983 h 30739"/>
              <a:gd name="T34" fmla="*/ 57562 w 57600"/>
              <a:gd name="T35" fmla="*/ 28983 h 30739"/>
              <a:gd name="T36" fmla="*/ 57600 w 57600"/>
              <a:gd name="T37" fmla="*/ 28954 h 30739"/>
              <a:gd name="T38" fmla="*/ 57562 w 57600"/>
              <a:gd name="T39" fmla="*/ 28983 h 30739"/>
              <a:gd name="T40" fmla="*/ 55104 w 57600"/>
              <a:gd name="T41" fmla="*/ 27753 h 30739"/>
              <a:gd name="T42" fmla="*/ 57217 w 57600"/>
              <a:gd name="T43" fmla="*/ 29183 h 30739"/>
              <a:gd name="T44" fmla="*/ 57217 w 57600"/>
              <a:gd name="T45" fmla="*/ 29183 h 30739"/>
              <a:gd name="T46" fmla="*/ 19 w 57600"/>
              <a:gd name="T47" fmla="*/ 0 h 30739"/>
              <a:gd name="T48" fmla="*/ 38 w 57600"/>
              <a:gd name="T49" fmla="*/ 19 h 30739"/>
              <a:gd name="T50" fmla="*/ 55269 w 57600"/>
              <a:gd name="T51" fmla="*/ 38 h 30739"/>
              <a:gd name="T52" fmla="*/ 57562 w 57600"/>
              <a:gd name="T53" fmla="*/ 26522 h 30739"/>
              <a:gd name="T54" fmla="*/ 57600 w 57600"/>
              <a:gd name="T55" fmla="*/ 2315 h 30739"/>
              <a:gd name="T56" fmla="*/ 56049 w 57600"/>
              <a:gd name="T57" fmla="*/ 27139 h 30739"/>
              <a:gd name="T58" fmla="*/ 56734 w 57600"/>
              <a:gd name="T59" fmla="*/ 27109 h 30739"/>
              <a:gd name="T60" fmla="*/ 57229 w 57600"/>
              <a:gd name="T61" fmla="*/ 26982 h 30739"/>
              <a:gd name="T62" fmla="*/ 57562 w 57600"/>
              <a:gd name="T63" fmla="*/ 27109 h 30739"/>
              <a:gd name="T64" fmla="*/ 57600 w 57600"/>
              <a:gd name="T65" fmla="*/ 26552 h 30739"/>
              <a:gd name="T66" fmla="*/ 56637 w 57600"/>
              <a:gd name="T67" fmla="*/ 26209 h 30739"/>
              <a:gd name="T68" fmla="*/ 55414 w 57600"/>
              <a:gd name="T69" fmla="*/ 26822 h 30739"/>
              <a:gd name="T70" fmla="*/ 55122 w 57600"/>
              <a:gd name="T71" fmla="*/ 27988 h 30739"/>
              <a:gd name="T72" fmla="*/ 56637 w 57600"/>
              <a:gd name="T73" fmla="*/ 29297 h 30739"/>
              <a:gd name="T74" fmla="*/ 57433 w 57600"/>
              <a:gd name="T75" fmla="*/ 29072 h 30739"/>
              <a:gd name="T76" fmla="*/ 57600 w 57600"/>
              <a:gd name="T77" fmla="*/ 28954 h 30739"/>
              <a:gd name="T78" fmla="*/ 57562 w 57600"/>
              <a:gd name="T79" fmla="*/ 28554 h 30739"/>
              <a:gd name="T80" fmla="*/ 57520 w 57600"/>
              <a:gd name="T81" fmla="*/ 28554 h 30739"/>
              <a:gd name="T82" fmla="*/ 57256 w 57600"/>
              <a:gd name="T83" fmla="*/ 27534 h 30739"/>
              <a:gd name="T84" fmla="*/ 56863 w 57600"/>
              <a:gd name="T85" fmla="*/ 27444 h 30739"/>
              <a:gd name="T86" fmla="*/ 56483 w 57600"/>
              <a:gd name="T87" fmla="*/ 28554 h 30739"/>
              <a:gd name="T88" fmla="*/ 56345 w 57600"/>
              <a:gd name="T89" fmla="*/ 27311 h 30739"/>
              <a:gd name="T90" fmla="*/ 56082 w 57600"/>
              <a:gd name="T91" fmla="*/ 28554 h 30739"/>
              <a:gd name="T92" fmla="*/ 55689 w 57600"/>
              <a:gd name="T93" fmla="*/ 27477 h 30739"/>
              <a:gd name="T94" fmla="*/ 55995 w 57600"/>
              <a:gd name="T95" fmla="*/ 26982 h 30739"/>
              <a:gd name="T96" fmla="*/ 57520 w 57600"/>
              <a:gd name="T97" fmla="*/ 28554 h 30739"/>
              <a:gd name="T98" fmla="*/ 57562 w 57600"/>
              <a:gd name="T99" fmla="*/ 28554 h 30739"/>
              <a:gd name="T100" fmla="*/ 57562 w 57600"/>
              <a:gd name="T101" fmla="*/ 28554 h 30739"/>
              <a:gd name="T102" fmla="*/ 57600 w 57600"/>
              <a:gd name="T103" fmla="*/ 28554 h 30739"/>
              <a:gd name="T104" fmla="*/ 57562 w 57600"/>
              <a:gd name="T105" fmla="*/ 28554 h 30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0" h="30739">
                <a:moveTo>
                  <a:pt x="57562" y="28983"/>
                </a:moveTo>
                <a:cubicBezTo>
                  <a:pt x="57574" y="28973"/>
                  <a:pt x="57588" y="28964"/>
                  <a:pt x="57600" y="28954"/>
                </a:cubicBezTo>
                <a:cubicBezTo>
                  <a:pt x="57600" y="30739"/>
                  <a:pt x="57600" y="30739"/>
                  <a:pt x="57600" y="30739"/>
                </a:cubicBezTo>
                <a:cubicBezTo>
                  <a:pt x="0" y="30739"/>
                  <a:pt x="0" y="30739"/>
                  <a:pt x="0" y="30739"/>
                </a:cubicBezTo>
                <a:cubicBezTo>
                  <a:pt x="0" y="0"/>
                  <a:pt x="0" y="0"/>
                  <a:pt x="0" y="0"/>
                </a:cubicBezTo>
                <a:cubicBezTo>
                  <a:pt x="19" y="0"/>
                  <a:pt x="19" y="0"/>
                  <a:pt x="19" y="0"/>
                </a:cubicBezTo>
                <a:cubicBezTo>
                  <a:pt x="19" y="19"/>
                  <a:pt x="19" y="19"/>
                  <a:pt x="19" y="19"/>
                </a:cubicBezTo>
                <a:cubicBezTo>
                  <a:pt x="19" y="38"/>
                  <a:pt x="19" y="38"/>
                  <a:pt x="19" y="38"/>
                </a:cubicBezTo>
                <a:cubicBezTo>
                  <a:pt x="38" y="38"/>
                  <a:pt x="38" y="38"/>
                  <a:pt x="38" y="38"/>
                </a:cubicBezTo>
                <a:cubicBezTo>
                  <a:pt x="38" y="30701"/>
                  <a:pt x="38" y="30701"/>
                  <a:pt x="38" y="30701"/>
                </a:cubicBezTo>
                <a:cubicBezTo>
                  <a:pt x="57562" y="30701"/>
                  <a:pt x="57562" y="30701"/>
                  <a:pt x="57562" y="30701"/>
                </a:cubicBezTo>
                <a:lnTo>
                  <a:pt x="57562" y="28983"/>
                </a:lnTo>
                <a:close/>
                <a:moveTo>
                  <a:pt x="19" y="19"/>
                </a:moveTo>
                <a:cubicBezTo>
                  <a:pt x="19" y="38"/>
                  <a:pt x="19" y="38"/>
                  <a:pt x="19" y="38"/>
                </a:cubicBezTo>
                <a:cubicBezTo>
                  <a:pt x="38" y="38"/>
                  <a:pt x="38" y="38"/>
                  <a:pt x="38" y="38"/>
                </a:cubicBezTo>
                <a:cubicBezTo>
                  <a:pt x="38" y="19"/>
                  <a:pt x="38" y="19"/>
                  <a:pt x="38" y="19"/>
                </a:cubicBezTo>
                <a:lnTo>
                  <a:pt x="19" y="19"/>
                </a:lnTo>
                <a:close/>
                <a:moveTo>
                  <a:pt x="55454" y="26771"/>
                </a:moveTo>
                <a:cubicBezTo>
                  <a:pt x="55735" y="26428"/>
                  <a:pt x="56161" y="26209"/>
                  <a:pt x="56637" y="26209"/>
                </a:cubicBezTo>
                <a:cubicBezTo>
                  <a:pt x="56985" y="26209"/>
                  <a:pt x="57305" y="26326"/>
                  <a:pt x="57562" y="26522"/>
                </a:cubicBezTo>
                <a:cubicBezTo>
                  <a:pt x="57562" y="26522"/>
                  <a:pt x="57562" y="26522"/>
                  <a:pt x="57562" y="26522"/>
                </a:cubicBezTo>
                <a:cubicBezTo>
                  <a:pt x="57305" y="26326"/>
                  <a:pt x="56985" y="26209"/>
                  <a:pt x="56637" y="26209"/>
                </a:cubicBezTo>
                <a:cubicBezTo>
                  <a:pt x="56161" y="26209"/>
                  <a:pt x="55735" y="26428"/>
                  <a:pt x="55454" y="26771"/>
                </a:cubicBezTo>
                <a:close/>
                <a:moveTo>
                  <a:pt x="57562" y="26522"/>
                </a:moveTo>
                <a:cubicBezTo>
                  <a:pt x="57575" y="26532"/>
                  <a:pt x="57587" y="26542"/>
                  <a:pt x="57600" y="26552"/>
                </a:cubicBezTo>
                <a:cubicBezTo>
                  <a:pt x="57600" y="26552"/>
                  <a:pt x="57600" y="26552"/>
                  <a:pt x="57600" y="26552"/>
                </a:cubicBezTo>
                <a:cubicBezTo>
                  <a:pt x="57587" y="26542"/>
                  <a:pt x="57575" y="26532"/>
                  <a:pt x="57562" y="26522"/>
                </a:cubicBezTo>
                <a:close/>
                <a:moveTo>
                  <a:pt x="56637" y="29297"/>
                </a:moveTo>
                <a:cubicBezTo>
                  <a:pt x="56842" y="29297"/>
                  <a:pt x="57038" y="29256"/>
                  <a:pt x="57217" y="29183"/>
                </a:cubicBezTo>
                <a:cubicBezTo>
                  <a:pt x="57038" y="29256"/>
                  <a:pt x="56842" y="29297"/>
                  <a:pt x="56637" y="29297"/>
                </a:cubicBezTo>
                <a:cubicBezTo>
                  <a:pt x="55918" y="29297"/>
                  <a:pt x="55314" y="28798"/>
                  <a:pt x="55149" y="28125"/>
                </a:cubicBezTo>
                <a:cubicBezTo>
                  <a:pt x="55314" y="28798"/>
                  <a:pt x="55918" y="29297"/>
                  <a:pt x="56637" y="29297"/>
                </a:cubicBezTo>
                <a:close/>
                <a:moveTo>
                  <a:pt x="57562" y="28983"/>
                </a:moveTo>
                <a:cubicBezTo>
                  <a:pt x="57562" y="28983"/>
                  <a:pt x="57562" y="28983"/>
                  <a:pt x="57562" y="28983"/>
                </a:cubicBezTo>
                <a:cubicBezTo>
                  <a:pt x="57520" y="29015"/>
                  <a:pt x="57478" y="29045"/>
                  <a:pt x="57433" y="29072"/>
                </a:cubicBezTo>
                <a:cubicBezTo>
                  <a:pt x="57478" y="29045"/>
                  <a:pt x="57520" y="29015"/>
                  <a:pt x="57562" y="28983"/>
                </a:cubicBezTo>
                <a:close/>
                <a:moveTo>
                  <a:pt x="57562" y="28983"/>
                </a:moveTo>
                <a:cubicBezTo>
                  <a:pt x="57574" y="28973"/>
                  <a:pt x="57588" y="28964"/>
                  <a:pt x="57600" y="28954"/>
                </a:cubicBezTo>
                <a:cubicBezTo>
                  <a:pt x="57600" y="28954"/>
                  <a:pt x="57600" y="28954"/>
                  <a:pt x="57600" y="28954"/>
                </a:cubicBezTo>
                <a:cubicBezTo>
                  <a:pt x="57588" y="28964"/>
                  <a:pt x="57574" y="28973"/>
                  <a:pt x="57562" y="28983"/>
                </a:cubicBezTo>
                <a:close/>
                <a:moveTo>
                  <a:pt x="55414" y="26822"/>
                </a:moveTo>
                <a:cubicBezTo>
                  <a:pt x="55219" y="27081"/>
                  <a:pt x="55104" y="27403"/>
                  <a:pt x="55104" y="27753"/>
                </a:cubicBezTo>
                <a:cubicBezTo>
                  <a:pt x="55104" y="27403"/>
                  <a:pt x="55219" y="27081"/>
                  <a:pt x="55414" y="26822"/>
                </a:cubicBezTo>
                <a:close/>
                <a:moveTo>
                  <a:pt x="57217" y="29183"/>
                </a:moveTo>
                <a:cubicBezTo>
                  <a:pt x="57292" y="29152"/>
                  <a:pt x="57365" y="29114"/>
                  <a:pt x="57433" y="29072"/>
                </a:cubicBezTo>
                <a:cubicBezTo>
                  <a:pt x="57365" y="29114"/>
                  <a:pt x="57292" y="29152"/>
                  <a:pt x="57217" y="29183"/>
                </a:cubicBezTo>
                <a:close/>
                <a:moveTo>
                  <a:pt x="55285" y="0"/>
                </a:moveTo>
                <a:cubicBezTo>
                  <a:pt x="19" y="0"/>
                  <a:pt x="19" y="0"/>
                  <a:pt x="19" y="0"/>
                </a:cubicBezTo>
                <a:cubicBezTo>
                  <a:pt x="19" y="19"/>
                  <a:pt x="19" y="19"/>
                  <a:pt x="19" y="19"/>
                </a:cubicBezTo>
                <a:cubicBezTo>
                  <a:pt x="38" y="19"/>
                  <a:pt x="38" y="19"/>
                  <a:pt x="38" y="19"/>
                </a:cubicBezTo>
                <a:cubicBezTo>
                  <a:pt x="38" y="38"/>
                  <a:pt x="38" y="38"/>
                  <a:pt x="38" y="38"/>
                </a:cubicBezTo>
                <a:cubicBezTo>
                  <a:pt x="55269" y="38"/>
                  <a:pt x="55269" y="38"/>
                  <a:pt x="55269" y="38"/>
                </a:cubicBezTo>
                <a:cubicBezTo>
                  <a:pt x="57562" y="2331"/>
                  <a:pt x="57562" y="2331"/>
                  <a:pt x="57562" y="2331"/>
                </a:cubicBezTo>
                <a:cubicBezTo>
                  <a:pt x="57562" y="26522"/>
                  <a:pt x="57562" y="26522"/>
                  <a:pt x="57562" y="26522"/>
                </a:cubicBezTo>
                <a:cubicBezTo>
                  <a:pt x="57575" y="26532"/>
                  <a:pt x="57587" y="26542"/>
                  <a:pt x="57600" y="26552"/>
                </a:cubicBezTo>
                <a:cubicBezTo>
                  <a:pt x="57600" y="2315"/>
                  <a:pt x="57600" y="2315"/>
                  <a:pt x="57600" y="2315"/>
                </a:cubicBezTo>
                <a:lnTo>
                  <a:pt x="55285" y="0"/>
                </a:lnTo>
                <a:close/>
                <a:moveTo>
                  <a:pt x="56049" y="27139"/>
                </a:moveTo>
                <a:cubicBezTo>
                  <a:pt x="56153" y="27037"/>
                  <a:pt x="56282" y="26982"/>
                  <a:pt x="56423" y="26982"/>
                </a:cubicBezTo>
                <a:cubicBezTo>
                  <a:pt x="56549" y="26982"/>
                  <a:pt x="56654" y="27025"/>
                  <a:pt x="56734" y="27109"/>
                </a:cubicBezTo>
                <a:cubicBezTo>
                  <a:pt x="56755" y="27130"/>
                  <a:pt x="56776" y="27157"/>
                  <a:pt x="56794" y="27185"/>
                </a:cubicBezTo>
                <a:cubicBezTo>
                  <a:pt x="56935" y="27040"/>
                  <a:pt x="57061" y="26982"/>
                  <a:pt x="57229" y="26982"/>
                </a:cubicBezTo>
                <a:cubicBezTo>
                  <a:pt x="57348" y="26982"/>
                  <a:pt x="57462" y="27019"/>
                  <a:pt x="57531" y="27079"/>
                </a:cubicBezTo>
                <a:cubicBezTo>
                  <a:pt x="57542" y="27089"/>
                  <a:pt x="57552" y="27099"/>
                  <a:pt x="57562" y="27109"/>
                </a:cubicBezTo>
                <a:cubicBezTo>
                  <a:pt x="57577" y="27127"/>
                  <a:pt x="57590" y="27145"/>
                  <a:pt x="57600" y="27165"/>
                </a:cubicBezTo>
                <a:cubicBezTo>
                  <a:pt x="57600" y="26552"/>
                  <a:pt x="57600" y="26552"/>
                  <a:pt x="57600" y="26552"/>
                </a:cubicBezTo>
                <a:cubicBezTo>
                  <a:pt x="57587" y="26542"/>
                  <a:pt x="57575" y="26532"/>
                  <a:pt x="57562" y="26522"/>
                </a:cubicBezTo>
                <a:cubicBezTo>
                  <a:pt x="57305" y="26326"/>
                  <a:pt x="56985" y="26209"/>
                  <a:pt x="56637" y="26209"/>
                </a:cubicBezTo>
                <a:cubicBezTo>
                  <a:pt x="56161" y="26209"/>
                  <a:pt x="55735" y="26428"/>
                  <a:pt x="55454" y="26771"/>
                </a:cubicBezTo>
                <a:cubicBezTo>
                  <a:pt x="55440" y="26788"/>
                  <a:pt x="55427" y="26805"/>
                  <a:pt x="55414" y="26822"/>
                </a:cubicBezTo>
                <a:cubicBezTo>
                  <a:pt x="55219" y="27081"/>
                  <a:pt x="55104" y="27403"/>
                  <a:pt x="55104" y="27753"/>
                </a:cubicBezTo>
                <a:cubicBezTo>
                  <a:pt x="55104" y="27833"/>
                  <a:pt x="55110" y="27912"/>
                  <a:pt x="55122" y="27988"/>
                </a:cubicBezTo>
                <a:cubicBezTo>
                  <a:pt x="55129" y="28035"/>
                  <a:pt x="55138" y="28080"/>
                  <a:pt x="55149" y="28125"/>
                </a:cubicBezTo>
                <a:cubicBezTo>
                  <a:pt x="55314" y="28798"/>
                  <a:pt x="55918" y="29297"/>
                  <a:pt x="56637" y="29297"/>
                </a:cubicBezTo>
                <a:cubicBezTo>
                  <a:pt x="56842" y="29297"/>
                  <a:pt x="57038" y="29256"/>
                  <a:pt x="57217" y="29183"/>
                </a:cubicBezTo>
                <a:cubicBezTo>
                  <a:pt x="57292" y="29152"/>
                  <a:pt x="57365" y="29114"/>
                  <a:pt x="57433" y="29072"/>
                </a:cubicBezTo>
                <a:cubicBezTo>
                  <a:pt x="57478" y="29045"/>
                  <a:pt x="57520" y="29015"/>
                  <a:pt x="57562" y="28983"/>
                </a:cubicBezTo>
                <a:cubicBezTo>
                  <a:pt x="57574" y="28973"/>
                  <a:pt x="57588" y="28964"/>
                  <a:pt x="57600" y="28954"/>
                </a:cubicBezTo>
                <a:cubicBezTo>
                  <a:pt x="57600" y="28554"/>
                  <a:pt x="57600" y="28554"/>
                  <a:pt x="57600" y="28554"/>
                </a:cubicBezTo>
                <a:cubicBezTo>
                  <a:pt x="57562" y="28554"/>
                  <a:pt x="57562" y="28554"/>
                  <a:pt x="57562" y="28554"/>
                </a:cubicBezTo>
                <a:cubicBezTo>
                  <a:pt x="57520" y="28554"/>
                  <a:pt x="57520" y="28554"/>
                  <a:pt x="57520" y="28554"/>
                </a:cubicBezTo>
                <a:cubicBezTo>
                  <a:pt x="57520" y="28554"/>
                  <a:pt x="57520" y="28554"/>
                  <a:pt x="57520" y="28554"/>
                </a:cubicBezTo>
                <a:cubicBezTo>
                  <a:pt x="57256" y="28554"/>
                  <a:pt x="57256" y="28554"/>
                  <a:pt x="57256" y="28554"/>
                </a:cubicBezTo>
                <a:cubicBezTo>
                  <a:pt x="57256" y="27534"/>
                  <a:pt x="57256" y="27534"/>
                  <a:pt x="57256" y="27534"/>
                </a:cubicBezTo>
                <a:cubicBezTo>
                  <a:pt x="57256" y="27350"/>
                  <a:pt x="57235" y="27314"/>
                  <a:pt x="57130" y="27314"/>
                </a:cubicBezTo>
                <a:cubicBezTo>
                  <a:pt x="57055" y="27314"/>
                  <a:pt x="56950" y="27365"/>
                  <a:pt x="56863" y="27444"/>
                </a:cubicBezTo>
                <a:cubicBezTo>
                  <a:pt x="56863" y="28554"/>
                  <a:pt x="56863" y="28554"/>
                  <a:pt x="56863" y="28554"/>
                </a:cubicBezTo>
                <a:cubicBezTo>
                  <a:pt x="56483" y="28554"/>
                  <a:pt x="56483" y="28554"/>
                  <a:pt x="56483" y="28554"/>
                </a:cubicBezTo>
                <a:cubicBezTo>
                  <a:pt x="56483" y="27550"/>
                  <a:pt x="56483" y="27550"/>
                  <a:pt x="56483" y="27550"/>
                </a:cubicBezTo>
                <a:cubicBezTo>
                  <a:pt x="56483" y="27356"/>
                  <a:pt x="56456" y="27311"/>
                  <a:pt x="56345" y="27311"/>
                </a:cubicBezTo>
                <a:cubicBezTo>
                  <a:pt x="56270" y="27311"/>
                  <a:pt x="56168" y="27350"/>
                  <a:pt x="56082" y="27429"/>
                </a:cubicBezTo>
                <a:cubicBezTo>
                  <a:pt x="56082" y="28554"/>
                  <a:pt x="56082" y="28554"/>
                  <a:pt x="56082" y="28554"/>
                </a:cubicBezTo>
                <a:cubicBezTo>
                  <a:pt x="55689" y="28554"/>
                  <a:pt x="55689" y="28554"/>
                  <a:pt x="55689" y="28554"/>
                </a:cubicBezTo>
                <a:cubicBezTo>
                  <a:pt x="55689" y="27477"/>
                  <a:pt x="55689" y="27477"/>
                  <a:pt x="55689" y="27477"/>
                </a:cubicBezTo>
                <a:cubicBezTo>
                  <a:pt x="55689" y="27254"/>
                  <a:pt x="55674" y="27157"/>
                  <a:pt x="55632" y="27082"/>
                </a:cubicBezTo>
                <a:cubicBezTo>
                  <a:pt x="55995" y="26982"/>
                  <a:pt x="55995" y="26982"/>
                  <a:pt x="55995" y="26982"/>
                </a:cubicBezTo>
                <a:cubicBezTo>
                  <a:pt x="56021" y="27025"/>
                  <a:pt x="56033" y="27061"/>
                  <a:pt x="56049" y="27139"/>
                </a:cubicBezTo>
                <a:close/>
                <a:moveTo>
                  <a:pt x="57520" y="28554"/>
                </a:moveTo>
                <a:cubicBezTo>
                  <a:pt x="57562" y="28554"/>
                  <a:pt x="57562" y="28554"/>
                  <a:pt x="57562" y="28554"/>
                </a:cubicBezTo>
                <a:cubicBezTo>
                  <a:pt x="57562" y="28554"/>
                  <a:pt x="57562" y="28554"/>
                  <a:pt x="57562" y="28554"/>
                </a:cubicBezTo>
                <a:cubicBezTo>
                  <a:pt x="57520" y="28554"/>
                  <a:pt x="57520" y="28554"/>
                  <a:pt x="57520" y="28554"/>
                </a:cubicBezTo>
                <a:close/>
                <a:moveTo>
                  <a:pt x="57562" y="28554"/>
                </a:moveTo>
                <a:cubicBezTo>
                  <a:pt x="57562" y="28554"/>
                  <a:pt x="57562" y="28554"/>
                  <a:pt x="57562" y="28554"/>
                </a:cubicBezTo>
                <a:cubicBezTo>
                  <a:pt x="57600" y="28554"/>
                  <a:pt x="57600" y="28554"/>
                  <a:pt x="57600" y="28554"/>
                </a:cubicBezTo>
                <a:cubicBezTo>
                  <a:pt x="57600" y="28554"/>
                  <a:pt x="57600" y="28554"/>
                  <a:pt x="57600" y="28554"/>
                </a:cubicBezTo>
                <a:lnTo>
                  <a:pt x="57562" y="28554"/>
                </a:lnTo>
                <a:close/>
              </a:path>
            </a:pathLst>
          </a:custGeom>
          <a:solidFill>
            <a:srgbClr val="266687"/>
          </a:solidFill>
          <a:ln>
            <a:noFill/>
          </a:ln>
        </p:spPr>
        <p:txBody>
          <a:bodyPr vert="horz" wrap="square" lIns="91440" tIns="45720" rIns="91440" bIns="45720" numCol="1" anchor="t" anchorCtr="0" compatLnSpc="1">
            <a:prstTxWarp prst="textNoShape">
              <a:avLst/>
            </a:prstTxWarp>
          </a:bodyPr>
          <a:lstStyle/>
          <a:p>
            <a:endParaRPr lang="nl-NL" sz="3367"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1" r:id="rId4"/>
    <p:sldLayoutId id="2147483722" r:id="rId5"/>
    <p:sldLayoutId id="2147483719" r:id="rId6"/>
    <p:sldLayoutId id="2147483723" r:id="rId7"/>
    <p:sldLayoutId id="2147483713" r:id="rId8"/>
    <p:sldLayoutId id="2147483717" r:id="rId9"/>
    <p:sldLayoutId id="2147483714" r:id="rId10"/>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hf hdr="0" ftr="0" dt="0"/>
  <p:txStyles>
    <p:titleStyle>
      <a:lvl1pPr algn="l" defTabSz="914400" rtl="0" eaLnBrk="1" latinLnBrk="0" hangingPunct="1">
        <a:spcBef>
          <a:spcPct val="0"/>
        </a:spcBef>
        <a:buNone/>
        <a:defRPr sz="5000" b="0" i="0" kern="1200" baseline="0">
          <a:solidFill>
            <a:schemeClr val="accent2"/>
          </a:solidFill>
          <a:latin typeface="+mj-lt"/>
          <a:ea typeface="+mj-ea"/>
          <a:cs typeface="+mj-cs"/>
        </a:defRPr>
      </a:lvl1pPr>
    </p:titleStyle>
    <p:bodyStyle>
      <a:lvl1pPr marL="0" indent="0" algn="l" defTabSz="914400" rtl="0" eaLnBrk="1" latinLnBrk="0" hangingPunct="1">
        <a:lnSpc>
          <a:spcPct val="101000"/>
        </a:lnSpc>
        <a:spcBef>
          <a:spcPts val="0"/>
        </a:spcBef>
        <a:buClr>
          <a:schemeClr val="tx1"/>
        </a:buClr>
        <a:buFontTx/>
        <a:buNone/>
        <a:defRPr lang="nl-NL" sz="2800" b="0" kern="1200" baseline="0" noProof="1" smtClean="0">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6" userDrawn="1">
          <p15:clr>
            <a:srgbClr val="F26B43"/>
          </p15:clr>
        </p15:guide>
        <p15:guide id="3" pos="772" userDrawn="1">
          <p15:clr>
            <a:srgbClr val="F26B43"/>
          </p15:clr>
        </p15:guide>
        <p15:guide id="4" pos="11444" userDrawn="1">
          <p15:clr>
            <a:srgbClr val="F26B43"/>
          </p15:clr>
        </p15:guide>
        <p15:guide id="5" orient="horz" pos="1652" userDrawn="1">
          <p15:clr>
            <a:srgbClr val="F26B43"/>
          </p15:clr>
        </p15:guide>
        <p15:guide id="6" orient="horz" pos="649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svg"/><Relationship Id="rId18" Type="http://schemas.openxmlformats.org/officeDocument/2006/relationships/slide" Target="slide4.xml"/><Relationship Id="rId26" Type="http://schemas.openxmlformats.org/officeDocument/2006/relationships/image" Target="../media/image18.svg"/><Relationship Id="rId3" Type="http://schemas.openxmlformats.org/officeDocument/2006/relationships/image" Target="../media/image1.JPG"/><Relationship Id="rId21" Type="http://schemas.openxmlformats.org/officeDocument/2006/relationships/image" Target="../media/image14.png"/><Relationship Id="rId7" Type="http://schemas.openxmlformats.org/officeDocument/2006/relationships/slide" Target="slide3.xml"/><Relationship Id="rId12" Type="http://schemas.openxmlformats.org/officeDocument/2006/relationships/image" Target="../media/image6.png"/><Relationship Id="rId17" Type="http://schemas.openxmlformats.org/officeDocument/2006/relationships/image" Target="../media/image11.svg"/><Relationship Id="rId25"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3.svg"/><Relationship Id="rId1" Type="http://schemas.openxmlformats.org/officeDocument/2006/relationships/slideLayout" Target="../slideLayouts/slideLayout4.xml"/><Relationship Id="rId6" Type="http://schemas.openxmlformats.org/officeDocument/2006/relationships/image" Target="../media/image3.svg"/><Relationship Id="rId11" Type="http://schemas.openxmlformats.org/officeDocument/2006/relationships/slide" Target="slide7.xml"/><Relationship Id="rId24" Type="http://schemas.openxmlformats.org/officeDocument/2006/relationships/slide" Target="slide6.xml"/><Relationship Id="rId5" Type="http://schemas.openxmlformats.org/officeDocument/2006/relationships/image" Target="../media/image2.png"/><Relationship Id="rId15" Type="http://schemas.openxmlformats.org/officeDocument/2006/relationships/image" Target="../media/image9.svg"/><Relationship Id="rId23" Type="http://schemas.openxmlformats.org/officeDocument/2006/relationships/image" Target="../media/image16.png"/><Relationship Id="rId28" Type="http://schemas.openxmlformats.org/officeDocument/2006/relationships/image" Target="../media/image19.JPG"/><Relationship Id="rId10" Type="http://schemas.openxmlformats.org/officeDocument/2006/relationships/slide" Target="slide5.xml"/><Relationship Id="rId19" Type="http://schemas.openxmlformats.org/officeDocument/2006/relationships/image" Target="../media/image12.png"/><Relationship Id="rId4" Type="http://schemas.openxmlformats.org/officeDocument/2006/relationships/slide" Target="slide2.xml"/><Relationship Id="rId9" Type="http://schemas.openxmlformats.org/officeDocument/2006/relationships/image" Target="../media/image5.svg"/><Relationship Id="rId14" Type="http://schemas.openxmlformats.org/officeDocument/2006/relationships/image" Target="../media/image8.png"/><Relationship Id="rId22" Type="http://schemas.openxmlformats.org/officeDocument/2006/relationships/image" Target="../media/image15.svg"/><Relationship Id="rId27" Type="http://schemas.openxmlformats.org/officeDocument/2006/relationships/image" Target="../media/image19.JPG"/></Relationships>
</file>

<file path=ppt/slides/_rels/slide10.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slide" Target="slide3.xml"/><Relationship Id="rId26" Type="http://schemas.openxmlformats.org/officeDocument/2006/relationships/image" Target="../media/image15.svg"/><Relationship Id="rId3" Type="http://schemas.openxmlformats.org/officeDocument/2006/relationships/video" Target="https://www.youtube.com/embed/NOf3t89kAVU?feature=oembed" TargetMode="External"/><Relationship Id="rId21" Type="http://schemas.openxmlformats.org/officeDocument/2006/relationships/slide" Target="slide7.xml"/><Relationship Id="rId7" Type="http://schemas.openxmlformats.org/officeDocument/2006/relationships/image" Target="../media/image43.jpeg"/><Relationship Id="rId12" Type="http://schemas.openxmlformats.org/officeDocument/2006/relationships/slide" Target="slide2.xml"/><Relationship Id="rId17" Type="http://schemas.openxmlformats.org/officeDocument/2006/relationships/image" Target="../media/image13.svg"/><Relationship Id="rId25" Type="http://schemas.openxmlformats.org/officeDocument/2006/relationships/image" Target="../media/image14.png"/><Relationship Id="rId33" Type="http://schemas.openxmlformats.org/officeDocument/2006/relationships/hyperlink" Target="https://www.eia.nl/en/publications/videos" TargetMode="External"/><Relationship Id="rId2" Type="http://schemas.openxmlformats.org/officeDocument/2006/relationships/video" Target="https://www.youtube.com/embed/OyDfUVsze-E?feature=oembed" TargetMode="External"/><Relationship Id="rId16" Type="http://schemas.openxmlformats.org/officeDocument/2006/relationships/image" Target="../media/image12.png"/><Relationship Id="rId20" Type="http://schemas.openxmlformats.org/officeDocument/2006/relationships/image" Target="../media/image5.svg"/><Relationship Id="rId29" Type="http://schemas.openxmlformats.org/officeDocument/2006/relationships/slide" Target="slide9.xml"/><Relationship Id="rId1" Type="http://schemas.openxmlformats.org/officeDocument/2006/relationships/video" Target="https://www.youtube.com/embed/3PS3UZ-i7T4?feature=oembed" TargetMode="External"/><Relationship Id="rId6" Type="http://schemas.openxmlformats.org/officeDocument/2006/relationships/slideLayout" Target="../slideLayouts/slideLayout10.xml"/><Relationship Id="rId11" Type="http://schemas.openxmlformats.org/officeDocument/2006/relationships/image" Target="../media/image47.jpeg"/><Relationship Id="rId24" Type="http://schemas.openxmlformats.org/officeDocument/2006/relationships/slide" Target="slide5.xml"/><Relationship Id="rId32" Type="http://schemas.openxmlformats.org/officeDocument/2006/relationships/image" Target="../media/image48.png"/><Relationship Id="rId5" Type="http://schemas.openxmlformats.org/officeDocument/2006/relationships/video" Target="https://www.youtube.com/embed/49O_YrIuW9c?feature=oembed" TargetMode="External"/><Relationship Id="rId15" Type="http://schemas.openxmlformats.org/officeDocument/2006/relationships/slide" Target="slide4.xml"/><Relationship Id="rId23" Type="http://schemas.openxmlformats.org/officeDocument/2006/relationships/image" Target="../media/image7.svg"/><Relationship Id="rId28" Type="http://schemas.openxmlformats.org/officeDocument/2006/relationships/slide" Target="slide8.xml"/><Relationship Id="rId10" Type="http://schemas.openxmlformats.org/officeDocument/2006/relationships/image" Target="../media/image46.jpeg"/><Relationship Id="rId19" Type="http://schemas.openxmlformats.org/officeDocument/2006/relationships/image" Target="../media/image4.png"/><Relationship Id="rId31" Type="http://schemas.openxmlformats.org/officeDocument/2006/relationships/image" Target="../media/image18.svg"/><Relationship Id="rId4" Type="http://schemas.openxmlformats.org/officeDocument/2006/relationships/video" Target="https://www.youtube.com/embed/KzqSVFtw4Zs?feature=oembed" TargetMode="External"/><Relationship Id="rId9" Type="http://schemas.openxmlformats.org/officeDocument/2006/relationships/image" Target="../media/image45.jpeg"/><Relationship Id="rId14" Type="http://schemas.openxmlformats.org/officeDocument/2006/relationships/image" Target="../media/image3.svg"/><Relationship Id="rId22" Type="http://schemas.openxmlformats.org/officeDocument/2006/relationships/image" Target="../media/image6.png"/><Relationship Id="rId27" Type="http://schemas.openxmlformats.org/officeDocument/2006/relationships/slide" Target="slide6.xml"/><Relationship Id="rId30" Type="http://schemas.openxmlformats.org/officeDocument/2006/relationships/image" Target="../media/image17.png"/><Relationship Id="rId8"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13" Type="http://schemas.openxmlformats.org/officeDocument/2006/relationships/slide" Target="slide7.xml"/><Relationship Id="rId18" Type="http://schemas.openxmlformats.org/officeDocument/2006/relationships/image" Target="../media/image15.svg"/><Relationship Id="rId26" Type="http://schemas.openxmlformats.org/officeDocument/2006/relationships/image" Target="../media/image24.png"/><Relationship Id="rId3" Type="http://schemas.openxmlformats.org/officeDocument/2006/relationships/notesSlide" Target="../notesSlides/notesSlide2.xml"/><Relationship Id="rId21" Type="http://schemas.openxmlformats.org/officeDocument/2006/relationships/image" Target="../media/image20.png"/><Relationship Id="rId7" Type="http://schemas.openxmlformats.org/officeDocument/2006/relationships/slide" Target="slide4.xml"/><Relationship Id="rId12" Type="http://schemas.openxmlformats.org/officeDocument/2006/relationships/image" Target="../media/image5.svg"/><Relationship Id="rId17" Type="http://schemas.openxmlformats.org/officeDocument/2006/relationships/image" Target="../media/image14.png"/><Relationship Id="rId25" Type="http://schemas.openxmlformats.org/officeDocument/2006/relationships/hyperlink" Target="https://www.newvision.co.ug/new_vision/news/1502218/public-hearings-kingfisher-oil-project-begin" TargetMode="External"/><Relationship Id="rId33" Type="http://schemas.openxmlformats.org/officeDocument/2006/relationships/hyperlink" Target="https://youtu.be/EM8lLfjsokI" TargetMode="External"/><Relationship Id="rId2" Type="http://schemas.openxmlformats.org/officeDocument/2006/relationships/slideLayout" Target="../slideLayouts/slideLayout4.xml"/><Relationship Id="rId16" Type="http://schemas.openxmlformats.org/officeDocument/2006/relationships/slide" Target="slide5.xml"/><Relationship Id="rId20" Type="http://schemas.openxmlformats.org/officeDocument/2006/relationships/image" Target="../media/image1.JPG"/><Relationship Id="rId29" Type="http://schemas.openxmlformats.org/officeDocument/2006/relationships/image" Target="../media/image17.png"/><Relationship Id="rId1" Type="http://schemas.openxmlformats.org/officeDocument/2006/relationships/video" Target="https://www.youtube.com/embed/EM8lLfjsokI?start=682&amp;feature=oembed" TargetMode="External"/><Relationship Id="rId6" Type="http://schemas.openxmlformats.org/officeDocument/2006/relationships/image" Target="../media/image3.svg"/><Relationship Id="rId11" Type="http://schemas.openxmlformats.org/officeDocument/2006/relationships/image" Target="../media/image4.png"/><Relationship Id="rId24" Type="http://schemas.openxmlformats.org/officeDocument/2006/relationships/image" Target="../media/image23.jpeg"/><Relationship Id="rId32" Type="http://schemas.openxmlformats.org/officeDocument/2006/relationships/image" Target="../media/image25.png"/><Relationship Id="rId5" Type="http://schemas.openxmlformats.org/officeDocument/2006/relationships/image" Target="../media/image2.png"/><Relationship Id="rId15" Type="http://schemas.openxmlformats.org/officeDocument/2006/relationships/image" Target="../media/image7.svg"/><Relationship Id="rId23" Type="http://schemas.openxmlformats.org/officeDocument/2006/relationships/image" Target="../media/image22.jpeg"/><Relationship Id="rId28" Type="http://schemas.openxmlformats.org/officeDocument/2006/relationships/slide" Target="slide9.xml"/><Relationship Id="rId10" Type="http://schemas.openxmlformats.org/officeDocument/2006/relationships/slide" Target="slide3.xml"/><Relationship Id="rId19" Type="http://schemas.openxmlformats.org/officeDocument/2006/relationships/slide" Target="slide6.xml"/><Relationship Id="rId31" Type="http://schemas.openxmlformats.org/officeDocument/2006/relationships/hyperlink" Target="https://www.newvision.co.ug/new_vision/news/1501018/notice-petroleum-authority-uganda" TargetMode="External"/><Relationship Id="rId4" Type="http://schemas.openxmlformats.org/officeDocument/2006/relationships/slide" Target="slide2.xml"/><Relationship Id="rId9" Type="http://schemas.openxmlformats.org/officeDocument/2006/relationships/image" Target="../media/image13.svg"/><Relationship Id="rId14" Type="http://schemas.openxmlformats.org/officeDocument/2006/relationships/image" Target="../media/image6.png"/><Relationship Id="rId22" Type="http://schemas.openxmlformats.org/officeDocument/2006/relationships/image" Target="../media/image21.svg"/><Relationship Id="rId27" Type="http://schemas.openxmlformats.org/officeDocument/2006/relationships/slide" Target="slide8.xml"/><Relationship Id="rId30" Type="http://schemas.openxmlformats.org/officeDocument/2006/relationships/image" Target="../media/image18.sv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3.svg"/><Relationship Id="rId18" Type="http://schemas.openxmlformats.org/officeDocument/2006/relationships/image" Target="../media/image14.png"/><Relationship Id="rId3" Type="http://schemas.openxmlformats.org/officeDocument/2006/relationships/image" Target="../media/image1.JPG"/><Relationship Id="rId21" Type="http://schemas.openxmlformats.org/officeDocument/2006/relationships/slide" Target="slide8.xml"/><Relationship Id="rId7" Type="http://schemas.openxmlformats.org/officeDocument/2006/relationships/image" Target="../media/image26.emf"/><Relationship Id="rId12" Type="http://schemas.openxmlformats.org/officeDocument/2006/relationships/image" Target="../media/image12.png"/><Relationship Id="rId17" Type="http://schemas.openxmlformats.org/officeDocument/2006/relationships/slide" Target="slide5.xml"/><Relationship Id="rId2" Type="http://schemas.openxmlformats.org/officeDocument/2006/relationships/notesSlide" Target="../notesSlides/notesSlide3.xml"/><Relationship Id="rId16" Type="http://schemas.openxmlformats.org/officeDocument/2006/relationships/image" Target="../media/image7.svg"/><Relationship Id="rId20"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image" Target="../media/image5.svg"/><Relationship Id="rId11" Type="http://schemas.openxmlformats.org/officeDocument/2006/relationships/slide" Target="slide4.xml"/><Relationship Id="rId24" Type="http://schemas.openxmlformats.org/officeDocument/2006/relationships/image" Target="../media/image18.svg"/><Relationship Id="rId5" Type="http://schemas.openxmlformats.org/officeDocument/2006/relationships/image" Target="../media/image4.png"/><Relationship Id="rId15" Type="http://schemas.openxmlformats.org/officeDocument/2006/relationships/image" Target="../media/image6.png"/><Relationship Id="rId23" Type="http://schemas.openxmlformats.org/officeDocument/2006/relationships/image" Target="../media/image17.png"/><Relationship Id="rId10" Type="http://schemas.openxmlformats.org/officeDocument/2006/relationships/image" Target="../media/image3.svg"/><Relationship Id="rId19" Type="http://schemas.openxmlformats.org/officeDocument/2006/relationships/image" Target="../media/image15.svg"/><Relationship Id="rId4" Type="http://schemas.openxmlformats.org/officeDocument/2006/relationships/slide" Target="slide3.xml"/><Relationship Id="rId9" Type="http://schemas.openxmlformats.org/officeDocument/2006/relationships/image" Target="../media/image2.png"/><Relationship Id="rId14" Type="http://schemas.openxmlformats.org/officeDocument/2006/relationships/slide" Target="slide7.xml"/><Relationship Id="rId22"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2.xml"/><Relationship Id="rId18" Type="http://schemas.openxmlformats.org/officeDocument/2006/relationships/image" Target="../media/image5.svg"/><Relationship Id="rId26" Type="http://schemas.openxmlformats.org/officeDocument/2006/relationships/slide" Target="slide8.xml"/><Relationship Id="rId3" Type="http://schemas.openxmlformats.org/officeDocument/2006/relationships/image" Target="../media/image1.JPG"/><Relationship Id="rId21" Type="http://schemas.openxmlformats.org/officeDocument/2006/relationships/image" Target="../media/image7.svg"/><Relationship Id="rId7" Type="http://schemas.openxmlformats.org/officeDocument/2006/relationships/hyperlink" Target="https://kampalapost.com/content/nema-issues-certificate-cnooc-clearing-kingfisher-project" TargetMode="External"/><Relationship Id="rId12" Type="http://schemas.openxmlformats.org/officeDocument/2006/relationships/hyperlink" Target="https://www.eia.nl/projectdocumenten/00009494.pdf" TargetMode="External"/><Relationship Id="rId17" Type="http://schemas.openxmlformats.org/officeDocument/2006/relationships/image" Target="../media/image4.png"/><Relationship Id="rId25" Type="http://schemas.openxmlformats.org/officeDocument/2006/relationships/slide" Target="slide6.xml"/><Relationship Id="rId2" Type="http://schemas.openxmlformats.org/officeDocument/2006/relationships/notesSlide" Target="../notesSlides/notesSlide4.xml"/><Relationship Id="rId16" Type="http://schemas.openxmlformats.org/officeDocument/2006/relationships/slide" Target="slide3.xml"/><Relationship Id="rId20" Type="http://schemas.openxmlformats.org/officeDocument/2006/relationships/image" Target="../media/image6.png"/><Relationship Id="rId29"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hyperlink" Target="https://www.eia.nl/projectdocumenten/00009500.pdf" TargetMode="External"/><Relationship Id="rId24" Type="http://schemas.openxmlformats.org/officeDocument/2006/relationships/image" Target="../media/image15.svg"/><Relationship Id="rId5" Type="http://schemas.openxmlformats.org/officeDocument/2006/relationships/image" Target="../media/image12.png"/><Relationship Id="rId15" Type="http://schemas.openxmlformats.org/officeDocument/2006/relationships/image" Target="../media/image3.svg"/><Relationship Id="rId23" Type="http://schemas.openxmlformats.org/officeDocument/2006/relationships/image" Target="../media/image14.png"/><Relationship Id="rId28" Type="http://schemas.openxmlformats.org/officeDocument/2006/relationships/image" Target="../media/image17.png"/><Relationship Id="rId10" Type="http://schemas.openxmlformats.org/officeDocument/2006/relationships/hyperlink" Target="https://www.eia.nl/projectdocumenten/00009497.pdf" TargetMode="External"/><Relationship Id="rId19" Type="http://schemas.openxmlformats.org/officeDocument/2006/relationships/slide" Target="slide7.xml"/><Relationship Id="rId4" Type="http://schemas.openxmlformats.org/officeDocument/2006/relationships/slide" Target="slide4.xml"/><Relationship Id="rId9" Type="http://schemas.openxmlformats.org/officeDocument/2006/relationships/image" Target="../media/image28.png"/><Relationship Id="rId14" Type="http://schemas.openxmlformats.org/officeDocument/2006/relationships/image" Target="../media/image2.png"/><Relationship Id="rId22" Type="http://schemas.openxmlformats.org/officeDocument/2006/relationships/slide" Target="slide5.xml"/><Relationship Id="rId27"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hyperlink" Target="https://twitter.com/nemaug" TargetMode="External"/><Relationship Id="rId13" Type="http://schemas.openxmlformats.org/officeDocument/2006/relationships/image" Target="../media/image3.svg"/><Relationship Id="rId18" Type="http://schemas.openxmlformats.org/officeDocument/2006/relationships/image" Target="../media/image4.png"/><Relationship Id="rId26" Type="http://schemas.openxmlformats.org/officeDocument/2006/relationships/slide" Target="slide8.xml"/><Relationship Id="rId3" Type="http://schemas.openxmlformats.org/officeDocument/2006/relationships/image" Target="../media/image1.JPG"/><Relationship Id="rId21" Type="http://schemas.openxmlformats.org/officeDocument/2006/relationships/image" Target="../media/image6.png"/><Relationship Id="rId7" Type="http://schemas.openxmlformats.org/officeDocument/2006/relationships/image" Target="../media/image31.jpeg"/><Relationship Id="rId12" Type="http://schemas.openxmlformats.org/officeDocument/2006/relationships/image" Target="../media/image2.png"/><Relationship Id="rId17" Type="http://schemas.openxmlformats.org/officeDocument/2006/relationships/slide" Target="slide3.xml"/><Relationship Id="rId25" Type="http://schemas.openxmlformats.org/officeDocument/2006/relationships/slide" Target="slide6.xml"/><Relationship Id="rId2" Type="http://schemas.openxmlformats.org/officeDocument/2006/relationships/notesSlide" Target="../notesSlides/notesSlide5.xml"/><Relationship Id="rId16" Type="http://schemas.openxmlformats.org/officeDocument/2006/relationships/image" Target="../media/image13.svg"/><Relationship Id="rId20" Type="http://schemas.openxmlformats.org/officeDocument/2006/relationships/slide" Target="slide7.xml"/><Relationship Id="rId29"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slide" Target="slide2.xml"/><Relationship Id="rId24" Type="http://schemas.openxmlformats.org/officeDocument/2006/relationships/image" Target="../media/image15.svg"/><Relationship Id="rId5" Type="http://schemas.openxmlformats.org/officeDocument/2006/relationships/image" Target="../media/image29.png"/><Relationship Id="rId15" Type="http://schemas.openxmlformats.org/officeDocument/2006/relationships/image" Target="../media/image12.png"/><Relationship Id="rId23" Type="http://schemas.openxmlformats.org/officeDocument/2006/relationships/image" Target="../media/image14.png"/><Relationship Id="rId28" Type="http://schemas.openxmlformats.org/officeDocument/2006/relationships/image" Target="../media/image17.png"/><Relationship Id="rId10" Type="http://schemas.openxmlformats.org/officeDocument/2006/relationships/image" Target="../media/image32.png"/><Relationship Id="rId19" Type="http://schemas.openxmlformats.org/officeDocument/2006/relationships/image" Target="../media/image5.svg"/><Relationship Id="rId31" Type="http://schemas.openxmlformats.org/officeDocument/2006/relationships/image" Target="../media/image33.png"/><Relationship Id="rId4" Type="http://schemas.openxmlformats.org/officeDocument/2006/relationships/slide" Target="slide5.xml"/><Relationship Id="rId9" Type="http://schemas.openxmlformats.org/officeDocument/2006/relationships/hyperlink" Target="https://www.eia.nl/projectdocumenten/00009499.pdf" TargetMode="External"/><Relationship Id="rId14" Type="http://schemas.openxmlformats.org/officeDocument/2006/relationships/slide" Target="slide4.xml"/><Relationship Id="rId22" Type="http://schemas.openxmlformats.org/officeDocument/2006/relationships/image" Target="../media/image7.svg"/><Relationship Id="rId27" Type="http://schemas.openxmlformats.org/officeDocument/2006/relationships/slide" Target="slide9.xml"/><Relationship Id="rId30" Type="http://schemas.openxmlformats.org/officeDocument/2006/relationships/hyperlink" Target="https://www.eia.nl/projectdocumenten/00009498.pdf"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acop.com/publication/environmental-and-social-impact-assessment-esia-report/" TargetMode="External"/><Relationship Id="rId13" Type="http://schemas.openxmlformats.org/officeDocument/2006/relationships/image" Target="../media/image12.png"/><Relationship Id="rId18" Type="http://schemas.openxmlformats.org/officeDocument/2006/relationships/slide" Target="slide7.xml"/><Relationship Id="rId26" Type="http://schemas.openxmlformats.org/officeDocument/2006/relationships/slide" Target="slide9.xml"/><Relationship Id="rId3" Type="http://schemas.openxmlformats.org/officeDocument/2006/relationships/image" Target="../media/image1.JPG"/><Relationship Id="rId21" Type="http://schemas.openxmlformats.org/officeDocument/2006/relationships/slide" Target="slide5.xml"/><Relationship Id="rId7" Type="http://schemas.openxmlformats.org/officeDocument/2006/relationships/image" Target="../media/image35.png"/><Relationship Id="rId12" Type="http://schemas.openxmlformats.org/officeDocument/2006/relationships/slide" Target="slide4.xml"/><Relationship Id="rId17" Type="http://schemas.openxmlformats.org/officeDocument/2006/relationships/image" Target="../media/image5.svg"/><Relationship Id="rId25" Type="http://schemas.openxmlformats.org/officeDocument/2006/relationships/slide" Target="slide8.xml"/><Relationship Id="rId2" Type="http://schemas.openxmlformats.org/officeDocument/2006/relationships/notesSlide" Target="../notesSlides/notesSlide6.xml"/><Relationship Id="rId16" Type="http://schemas.openxmlformats.org/officeDocument/2006/relationships/image" Target="../media/image4.png"/><Relationship Id="rId20" Type="http://schemas.openxmlformats.org/officeDocument/2006/relationships/image" Target="../media/image7.svg"/><Relationship Id="rId1" Type="http://schemas.openxmlformats.org/officeDocument/2006/relationships/slideLayout" Target="../slideLayouts/slideLayout4.xml"/><Relationship Id="rId6" Type="http://schemas.openxmlformats.org/officeDocument/2006/relationships/hyperlink" Target="https://www.iaia.org/uploads/pdf/Fastips_9NonTechnicalSummary.pdf" TargetMode="External"/><Relationship Id="rId11" Type="http://schemas.openxmlformats.org/officeDocument/2006/relationships/image" Target="../media/image3.svg"/><Relationship Id="rId24" Type="http://schemas.openxmlformats.org/officeDocument/2006/relationships/slide" Target="slide6.xml"/><Relationship Id="rId5" Type="http://schemas.openxmlformats.org/officeDocument/2006/relationships/image" Target="../media/image34.png"/><Relationship Id="rId15" Type="http://schemas.openxmlformats.org/officeDocument/2006/relationships/slide" Target="slide3.xml"/><Relationship Id="rId23" Type="http://schemas.openxmlformats.org/officeDocument/2006/relationships/image" Target="../media/image15.svg"/><Relationship Id="rId28" Type="http://schemas.openxmlformats.org/officeDocument/2006/relationships/image" Target="../media/image18.svg"/><Relationship Id="rId10" Type="http://schemas.openxmlformats.org/officeDocument/2006/relationships/image" Target="../media/image2.png"/><Relationship Id="rId19" Type="http://schemas.openxmlformats.org/officeDocument/2006/relationships/image" Target="../media/image6.png"/><Relationship Id="rId4" Type="http://schemas.openxmlformats.org/officeDocument/2006/relationships/hyperlink" Target="https://www.eia.nl/docs/os/i72/i7228/7228_advisory_report_eacop_uganda_27_june_2019.pdf" TargetMode="External"/><Relationship Id="rId9" Type="http://schemas.openxmlformats.org/officeDocument/2006/relationships/slide" Target="slide2.xml"/><Relationship Id="rId14" Type="http://schemas.openxmlformats.org/officeDocument/2006/relationships/image" Target="../media/image13.svg"/><Relationship Id="rId22" Type="http://schemas.openxmlformats.org/officeDocument/2006/relationships/image" Target="../media/image14.png"/><Relationship Id="rId27"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3.svg"/><Relationship Id="rId18" Type="http://schemas.openxmlformats.org/officeDocument/2006/relationships/image" Target="../media/image14.png"/><Relationship Id="rId3" Type="http://schemas.openxmlformats.org/officeDocument/2006/relationships/hyperlink" Target="https://www.business-humanrights.org/en/latest-news/ngos-petition-regional-court-to-stop-construction-of-east-african-crude-oil-pipeline-citing-social-environmental-concerns/" TargetMode="External"/><Relationship Id="rId21" Type="http://schemas.openxmlformats.org/officeDocument/2006/relationships/slide" Target="slide8.xml"/><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slide" Target="slide5.xml"/><Relationship Id="rId2" Type="http://schemas.openxmlformats.org/officeDocument/2006/relationships/image" Target="../media/image1.JPG"/><Relationship Id="rId16" Type="http://schemas.openxmlformats.org/officeDocument/2006/relationships/image" Target="../media/image5.svg"/><Relationship Id="rId20" Type="http://schemas.openxmlformats.org/officeDocument/2006/relationships/slide" Target="slide6.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slide" Target="slide4.xml"/><Relationship Id="rId24" Type="http://schemas.openxmlformats.org/officeDocument/2006/relationships/image" Target="../media/image18.svg"/><Relationship Id="rId5" Type="http://schemas.openxmlformats.org/officeDocument/2006/relationships/slide" Target="slide7.xml"/><Relationship Id="rId15" Type="http://schemas.openxmlformats.org/officeDocument/2006/relationships/image" Target="../media/image4.png"/><Relationship Id="rId23" Type="http://schemas.openxmlformats.org/officeDocument/2006/relationships/image" Target="../media/image17.png"/><Relationship Id="rId10" Type="http://schemas.openxmlformats.org/officeDocument/2006/relationships/image" Target="../media/image3.svg"/><Relationship Id="rId19" Type="http://schemas.openxmlformats.org/officeDocument/2006/relationships/image" Target="../media/image15.svg"/><Relationship Id="rId4" Type="http://schemas.openxmlformats.org/officeDocument/2006/relationships/image" Target="../media/image36.png"/><Relationship Id="rId9" Type="http://schemas.openxmlformats.org/officeDocument/2006/relationships/image" Target="../media/image2.png"/><Relationship Id="rId14" Type="http://schemas.openxmlformats.org/officeDocument/2006/relationships/slide" Target="slide3.xml"/><Relationship Id="rId22"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6.png"/><Relationship Id="rId18" Type="http://schemas.openxmlformats.org/officeDocument/2006/relationships/slide" Target="slide6.xml"/><Relationship Id="rId3" Type="http://schemas.openxmlformats.org/officeDocument/2006/relationships/slide" Target="slide2.xml"/><Relationship Id="rId21" Type="http://schemas.openxmlformats.org/officeDocument/2006/relationships/image" Target="../media/image17.png"/><Relationship Id="rId7" Type="http://schemas.openxmlformats.org/officeDocument/2006/relationships/image" Target="../media/image12.png"/><Relationship Id="rId12" Type="http://schemas.openxmlformats.org/officeDocument/2006/relationships/slide" Target="slide7.xml"/><Relationship Id="rId17" Type="http://schemas.openxmlformats.org/officeDocument/2006/relationships/image" Target="../media/image15.svg"/><Relationship Id="rId2" Type="http://schemas.openxmlformats.org/officeDocument/2006/relationships/image" Target="../media/image37.png"/><Relationship Id="rId16" Type="http://schemas.openxmlformats.org/officeDocument/2006/relationships/image" Target="../media/image14.png"/><Relationship Id="rId20" Type="http://schemas.openxmlformats.org/officeDocument/2006/relationships/slide" Target="slide9.xml"/><Relationship Id="rId1" Type="http://schemas.openxmlformats.org/officeDocument/2006/relationships/slideLayout" Target="../slideLayouts/slideLayout4.xml"/><Relationship Id="rId6" Type="http://schemas.openxmlformats.org/officeDocument/2006/relationships/slide" Target="slide4.xml"/><Relationship Id="rId11" Type="http://schemas.openxmlformats.org/officeDocument/2006/relationships/image" Target="../media/image5.svg"/><Relationship Id="rId5" Type="http://schemas.openxmlformats.org/officeDocument/2006/relationships/image" Target="../media/image3.svg"/><Relationship Id="rId15" Type="http://schemas.openxmlformats.org/officeDocument/2006/relationships/slide" Target="slide5.xml"/><Relationship Id="rId10" Type="http://schemas.openxmlformats.org/officeDocument/2006/relationships/image" Target="../media/image4.png"/><Relationship Id="rId19" Type="http://schemas.openxmlformats.org/officeDocument/2006/relationships/slide" Target="slide8.xml"/><Relationship Id="rId4" Type="http://schemas.openxmlformats.org/officeDocument/2006/relationships/image" Target="../media/image2.png"/><Relationship Id="rId9" Type="http://schemas.openxmlformats.org/officeDocument/2006/relationships/slide" Target="slide3.xml"/><Relationship Id="rId14" Type="http://schemas.openxmlformats.org/officeDocument/2006/relationships/image" Target="../media/image7.svg"/><Relationship Id="rId22" Type="http://schemas.openxmlformats.org/officeDocument/2006/relationships/image" Target="../media/image18.svg"/></Relationships>
</file>

<file path=ppt/slides/_rels/slide9.xml.rels><?xml version="1.0" encoding="UTF-8" standalone="yes"?>
<Relationships xmlns="http://schemas.openxmlformats.org/package/2006/relationships"><Relationship Id="rId13" Type="http://schemas.openxmlformats.org/officeDocument/2006/relationships/slide" Target="slide2.xml"/><Relationship Id="rId18" Type="http://schemas.openxmlformats.org/officeDocument/2006/relationships/image" Target="../media/image13.svg"/><Relationship Id="rId26" Type="http://schemas.openxmlformats.org/officeDocument/2006/relationships/image" Target="../media/image14.png"/><Relationship Id="rId3" Type="http://schemas.openxmlformats.org/officeDocument/2006/relationships/hyperlink" Target="https://www.eia.nl/en/projects/7280" TargetMode="External"/><Relationship Id="rId21" Type="http://schemas.openxmlformats.org/officeDocument/2006/relationships/image" Target="../media/image5.svg"/><Relationship Id="rId34" Type="http://schemas.openxmlformats.org/officeDocument/2006/relationships/image" Target="../media/image41.png"/><Relationship Id="rId7" Type="http://schemas.openxmlformats.org/officeDocument/2006/relationships/hyperlink" Target="http://www.eia.nl/en/projects/7228" TargetMode="External"/><Relationship Id="rId12" Type="http://schemas.openxmlformats.org/officeDocument/2006/relationships/hyperlink" Target="https://www.upstreamonline.com/weekly/concerns-raised-over-esia-report-for-eacop-project/2-1-642923" TargetMode="External"/><Relationship Id="rId17" Type="http://schemas.openxmlformats.org/officeDocument/2006/relationships/image" Target="../media/image12.png"/><Relationship Id="rId25" Type="http://schemas.openxmlformats.org/officeDocument/2006/relationships/slide" Target="slide5.xml"/><Relationship Id="rId33" Type="http://schemas.openxmlformats.org/officeDocument/2006/relationships/hyperlink" Target="mailto:isteinhauer@eia.nl" TargetMode="External"/><Relationship Id="rId2" Type="http://schemas.openxmlformats.org/officeDocument/2006/relationships/notesSlide" Target="../notesSlides/notesSlide7.xml"/><Relationship Id="rId16" Type="http://schemas.openxmlformats.org/officeDocument/2006/relationships/slide" Target="slide4.xml"/><Relationship Id="rId20" Type="http://schemas.openxmlformats.org/officeDocument/2006/relationships/image" Target="../media/image4.png"/><Relationship Id="rId29"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hyperlink" Target="https://www.eia.nl/en/projects/7308" TargetMode="External"/><Relationship Id="rId11" Type="http://schemas.openxmlformats.org/officeDocument/2006/relationships/hyperlink" Target="https://e360.yale.edu/features/a-major-oil-pipeline-project-strikes-deep-at-the-heart-of-africa" TargetMode="External"/><Relationship Id="rId24" Type="http://schemas.openxmlformats.org/officeDocument/2006/relationships/image" Target="../media/image7.svg"/><Relationship Id="rId32" Type="http://schemas.openxmlformats.org/officeDocument/2006/relationships/image" Target="../media/image18.svg"/><Relationship Id="rId5" Type="http://schemas.openxmlformats.org/officeDocument/2006/relationships/image" Target="../media/image39.svg"/><Relationship Id="rId15" Type="http://schemas.openxmlformats.org/officeDocument/2006/relationships/image" Target="../media/image3.svg"/><Relationship Id="rId23" Type="http://schemas.openxmlformats.org/officeDocument/2006/relationships/image" Target="../media/image6.png"/><Relationship Id="rId28" Type="http://schemas.openxmlformats.org/officeDocument/2006/relationships/slide" Target="slide6.xml"/><Relationship Id="rId36" Type="http://schemas.openxmlformats.org/officeDocument/2006/relationships/image" Target="../media/image420.png"/><Relationship Id="rId10" Type="http://schemas.openxmlformats.org/officeDocument/2006/relationships/hyperlink" Target="https://www.trouw.nl/buitenland/de-olie-van-oeganda-maakt-straks-een-lange-reis-door-de-natuur~b662edf7/" TargetMode="External"/><Relationship Id="rId19" Type="http://schemas.openxmlformats.org/officeDocument/2006/relationships/slide" Target="slide3.xml"/><Relationship Id="rId31" Type="http://schemas.openxmlformats.org/officeDocument/2006/relationships/image" Target="../media/image17.png"/><Relationship Id="rId4" Type="http://schemas.openxmlformats.org/officeDocument/2006/relationships/image" Target="../media/image38.png"/><Relationship Id="rId9" Type="http://schemas.openxmlformats.org/officeDocument/2006/relationships/hyperlink" Target="https://www.sciencedirect.com/science/article/pii/S2214629621000633" TargetMode="External"/><Relationship Id="rId14" Type="http://schemas.openxmlformats.org/officeDocument/2006/relationships/image" Target="../media/image2.png"/><Relationship Id="rId22" Type="http://schemas.openxmlformats.org/officeDocument/2006/relationships/slide" Target="slide7.xml"/><Relationship Id="rId27" Type="http://schemas.openxmlformats.org/officeDocument/2006/relationships/image" Target="../media/image15.svg"/><Relationship Id="rId30" Type="http://schemas.openxmlformats.org/officeDocument/2006/relationships/slide" Target="slide9.xml"/><Relationship Id="rId35" Type="http://schemas.openxmlformats.org/officeDocument/2006/relationships/image" Target="../media/image42.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AE0BDF-4295-44A3-AE1F-8546731FAA06}"/>
              </a:ext>
            </a:extLst>
          </p:cNvPr>
          <p:cNvSpPr/>
          <p:nvPr/>
        </p:nvSpPr>
        <p:spPr>
          <a:xfrm>
            <a:off x="1218401" y="1686423"/>
            <a:ext cx="18580898" cy="10192840"/>
          </a:xfrm>
          <a:prstGeom prst="rect">
            <a:avLst/>
          </a:prstGeom>
          <a:solidFill>
            <a:srgbClr val="638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751184B7-C198-45F4-99B4-AAFC87A7B3E6}"/>
              </a:ext>
            </a:extLst>
          </p:cNvPr>
          <p:cNvSpPr/>
          <p:nvPr/>
        </p:nvSpPr>
        <p:spPr>
          <a:xfrm>
            <a:off x="7811422" y="2201946"/>
            <a:ext cx="10769475" cy="8850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ent Placeholder 3">
            <a:extLst>
              <a:ext uri="{FF2B5EF4-FFF2-40B4-BE49-F238E27FC236}">
                <a16:creationId xmlns:a16="http://schemas.microsoft.com/office/drawing/2014/main" id="{10D91C7F-8B69-4B26-9311-EF64C36AD2C6}"/>
              </a:ext>
            </a:extLst>
          </p:cNvPr>
          <p:cNvSpPr>
            <a:spLocks noGrp="1"/>
          </p:cNvSpPr>
          <p:nvPr>
            <p:ph sz="half" idx="1"/>
          </p:nvPr>
        </p:nvSpPr>
        <p:spPr>
          <a:xfrm>
            <a:off x="1830162" y="5714668"/>
            <a:ext cx="5101248" cy="5098700"/>
          </a:xfrm>
        </p:spPr>
        <p:txBody>
          <a:bodyPr/>
          <a:lstStyle/>
          <a:p>
            <a:pPr>
              <a:lnSpc>
                <a:spcPct val="150000"/>
              </a:lnSpc>
            </a:pPr>
            <a:r>
              <a:rPr lang="en-GB" sz="1400" b="0">
                <a:solidFill>
                  <a:schemeClr val="bg1"/>
                </a:solidFill>
                <a:effectLst/>
                <a:latin typeface="Lucida Sans Unicode" panose="020B0602030504020204" pitchFamily="34" charset="0"/>
                <a:ea typeface="Times New Roman" panose="02020603050405020304" pitchFamily="18" charset="0"/>
              </a:rPr>
              <a:t>Shortly after the first commercial oil was discovered in 2006, the National Environment Management Authority (NEMA) asked the NCEA to help with the environmental assessment process for oil and gas related plans and projects. After providing advice on the strategic environmental assessment (SEA) for exploration in the Albertine Graben region, we advised on three Environmental and Social Impact Assessments (ESIA) for specific projects. </a:t>
            </a:r>
          </a:p>
          <a:p>
            <a:pPr>
              <a:lnSpc>
                <a:spcPct val="150000"/>
              </a:lnSpc>
            </a:pPr>
            <a:endParaRPr lang="en-GB" sz="1400" b="0">
              <a:solidFill>
                <a:schemeClr val="bg1"/>
              </a:solidFill>
              <a:effectLst/>
              <a:latin typeface="Lucida Sans Unicode" panose="020B0602030504020204" pitchFamily="34" charset="0"/>
              <a:ea typeface="Times New Roman" panose="02020603050405020304" pitchFamily="18" charset="0"/>
            </a:endParaRPr>
          </a:p>
          <a:p>
            <a:pPr>
              <a:lnSpc>
                <a:spcPct val="150000"/>
              </a:lnSpc>
            </a:pPr>
            <a:r>
              <a:rPr lang="en-GB" sz="1400" b="0">
                <a:solidFill>
                  <a:schemeClr val="bg1"/>
                </a:solidFill>
                <a:effectLst/>
                <a:latin typeface="Lucida Sans Unicode" panose="020B0602030504020204" pitchFamily="34" charset="0"/>
                <a:ea typeface="Times New Roman" panose="02020603050405020304" pitchFamily="18" charset="0"/>
              </a:rPr>
              <a:t>With the ESIA’s now finalised and approved, we would like to share our observations. We hope that these insights contribute to the improvement of ESIA processes and inspire competent authorities, ESIA consultants and stakeholders worldwide to work towards transparent, inclusive and sustainable decision making! </a:t>
            </a:r>
          </a:p>
          <a:p>
            <a:pPr>
              <a:lnSpc>
                <a:spcPct val="150000"/>
              </a:lnSpc>
            </a:pPr>
            <a:endParaRPr lang="en-GB" sz="1200" dirty="0">
              <a:solidFill>
                <a:schemeClr val="bg1"/>
              </a:solidFill>
              <a:latin typeface="Lucida Sans Unicode" panose="020B0602030504020204" pitchFamily="34" charset="0"/>
            </a:endParaRPr>
          </a:p>
          <a:p>
            <a:endParaRPr lang="en-GB" sz="4000" dirty="0">
              <a:solidFill>
                <a:schemeClr val="bg1"/>
              </a:solidFill>
              <a:latin typeface="Lucida Sans Unicode" panose="020B0602030504020204" pitchFamily="34" charset="0"/>
              <a:cs typeface="Lucida Sans Unicode" panose="020B0602030504020204" pitchFamily="34" charset="0"/>
            </a:endParaRPr>
          </a:p>
        </p:txBody>
      </p:sp>
      <p:sp>
        <p:nvSpPr>
          <p:cNvPr id="3" name="Title 2">
            <a:extLst>
              <a:ext uri="{FF2B5EF4-FFF2-40B4-BE49-F238E27FC236}">
                <a16:creationId xmlns:a16="http://schemas.microsoft.com/office/drawing/2014/main" id="{C81E6A66-81E6-44CA-BC57-1E85404D886D}"/>
              </a:ext>
            </a:extLst>
          </p:cNvPr>
          <p:cNvSpPr>
            <a:spLocks noGrp="1"/>
          </p:cNvSpPr>
          <p:nvPr>
            <p:ph type="title"/>
          </p:nvPr>
        </p:nvSpPr>
        <p:spPr>
          <a:xfrm>
            <a:off x="1787643" y="4342439"/>
            <a:ext cx="5207618" cy="1122450"/>
          </a:xfrm>
        </p:spPr>
        <p:txBody>
          <a:bodyPr/>
          <a:lstStyle/>
          <a:p>
            <a:r>
              <a:rPr lang="en-GB">
                <a:solidFill>
                  <a:schemeClr val="accent5">
                    <a:lumMod val="20000"/>
                    <a:lumOff val="80000"/>
                  </a:schemeClr>
                </a:solidFill>
              </a:rPr>
              <a:t>Three ESIAs in Uganda </a:t>
            </a:r>
            <a:br>
              <a:rPr lang="en-GB"/>
            </a:br>
            <a:r>
              <a:rPr lang="en-GB">
                <a:solidFill>
                  <a:schemeClr val="bg1"/>
                </a:solidFill>
              </a:rPr>
              <a:t>Highlights and recommendations</a:t>
            </a:r>
          </a:p>
        </p:txBody>
      </p:sp>
      <p:grpSp>
        <p:nvGrpSpPr>
          <p:cNvPr id="13" name="Group 12">
            <a:extLst>
              <a:ext uri="{FF2B5EF4-FFF2-40B4-BE49-F238E27FC236}">
                <a16:creationId xmlns:a16="http://schemas.microsoft.com/office/drawing/2014/main" id="{5272243B-3534-4A0C-9EB7-ACCD56CA84B8}"/>
              </a:ext>
            </a:extLst>
          </p:cNvPr>
          <p:cNvGrpSpPr/>
          <p:nvPr/>
        </p:nvGrpSpPr>
        <p:grpSpPr>
          <a:xfrm>
            <a:off x="7931564" y="3138468"/>
            <a:ext cx="10649333" cy="7769715"/>
            <a:chOff x="7925957" y="2929145"/>
            <a:chExt cx="10703184" cy="7250322"/>
          </a:xfrm>
        </p:grpSpPr>
        <p:pic>
          <p:nvPicPr>
            <p:cNvPr id="6" name="Picture 5" descr="Diagram, engineering drawing&#10;&#10;Description automatically generated">
              <a:extLst>
                <a:ext uri="{FF2B5EF4-FFF2-40B4-BE49-F238E27FC236}">
                  <a16:creationId xmlns:a16="http://schemas.microsoft.com/office/drawing/2014/main" id="{C53AF285-5024-4DA4-9474-0C21C4590773}"/>
                </a:ext>
              </a:extLst>
            </p:cNvPr>
            <p:cNvPicPr>
              <a:picLocks noChangeAspect="1"/>
            </p:cNvPicPr>
            <p:nvPr/>
          </p:nvPicPr>
          <p:blipFill rotWithShape="1">
            <a:blip r:embed="rId3"/>
            <a:srcRect r="6000"/>
            <a:stretch/>
          </p:blipFill>
          <p:spPr>
            <a:xfrm>
              <a:off x="7925957" y="2929145"/>
              <a:ext cx="10703184" cy="7250322"/>
            </a:xfrm>
            <a:prstGeom prst="rect">
              <a:avLst/>
            </a:prstGeom>
          </p:spPr>
        </p:pic>
        <p:sp>
          <p:nvSpPr>
            <p:cNvPr id="8" name="Rectangle 7">
              <a:extLst>
                <a:ext uri="{FF2B5EF4-FFF2-40B4-BE49-F238E27FC236}">
                  <a16:creationId xmlns:a16="http://schemas.microsoft.com/office/drawing/2014/main" id="{2635AD93-A7CF-4D7A-8949-72E66DD30ADA}"/>
                </a:ext>
              </a:extLst>
            </p:cNvPr>
            <p:cNvSpPr/>
            <p:nvPr/>
          </p:nvSpPr>
          <p:spPr>
            <a:xfrm>
              <a:off x="8395071" y="8903910"/>
              <a:ext cx="4309407" cy="118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A85E666-343C-484B-831D-BDB5A63EE743}"/>
                </a:ext>
              </a:extLst>
            </p:cNvPr>
            <p:cNvSpPr/>
            <p:nvPr/>
          </p:nvSpPr>
          <p:spPr>
            <a:xfrm>
              <a:off x="17299637" y="9291691"/>
              <a:ext cx="1329504" cy="830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 Box 2">
            <a:extLst>
              <a:ext uri="{FF2B5EF4-FFF2-40B4-BE49-F238E27FC236}">
                <a16:creationId xmlns:a16="http://schemas.microsoft.com/office/drawing/2014/main" id="{6137A275-9757-4F9E-A88F-3613966AB1C2}"/>
              </a:ext>
            </a:extLst>
          </p:cNvPr>
          <p:cNvSpPr txBox="1">
            <a:spLocks noChangeArrowheads="1"/>
          </p:cNvSpPr>
          <p:nvPr/>
        </p:nvSpPr>
        <p:spPr bwMode="auto">
          <a:xfrm>
            <a:off x="8980400" y="2229833"/>
            <a:ext cx="3086409" cy="794802"/>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2000">
                <a:solidFill>
                  <a:schemeClr val="bg2"/>
                </a:solidFill>
                <a:latin typeface="Lucida Sans Unicode" panose="020B0602030504020204" pitchFamily="34" charset="0"/>
                <a:ea typeface="Times New Roman" panose="02020603050405020304" pitchFamily="18" charset="0"/>
              </a:rPr>
              <a:t>Highlights</a:t>
            </a:r>
            <a:endParaRPr lang="en-GB" sz="1400">
              <a:solidFill>
                <a:schemeClr val="bg2"/>
              </a:solidFill>
              <a:latin typeface="Lucida Sans Unicode" panose="020B0602030504020204" pitchFamily="34" charset="0"/>
              <a:ea typeface="Times New Roman" panose="02020603050405020304" pitchFamily="18" charset="0"/>
            </a:endParaRPr>
          </a:p>
        </p:txBody>
      </p:sp>
      <p:grpSp>
        <p:nvGrpSpPr>
          <p:cNvPr id="80" name="Group 79">
            <a:extLst>
              <a:ext uri="{FF2B5EF4-FFF2-40B4-BE49-F238E27FC236}">
                <a16:creationId xmlns:a16="http://schemas.microsoft.com/office/drawing/2014/main" id="{D422B45C-AF98-4C7A-AC57-B1861D138BF4}"/>
              </a:ext>
            </a:extLst>
          </p:cNvPr>
          <p:cNvGrpSpPr/>
          <p:nvPr/>
        </p:nvGrpSpPr>
        <p:grpSpPr>
          <a:xfrm>
            <a:off x="12270032" y="3358660"/>
            <a:ext cx="1713896" cy="1607213"/>
            <a:chOff x="12401324" y="3075704"/>
            <a:chExt cx="2006918" cy="1899797"/>
          </a:xfrm>
        </p:grpSpPr>
        <p:grpSp>
          <p:nvGrpSpPr>
            <p:cNvPr id="36" name="Group 35">
              <a:extLst>
                <a:ext uri="{FF2B5EF4-FFF2-40B4-BE49-F238E27FC236}">
                  <a16:creationId xmlns:a16="http://schemas.microsoft.com/office/drawing/2014/main" id="{5577FD6A-4A2E-457A-BEDF-773920D2B344}"/>
                </a:ext>
              </a:extLst>
            </p:cNvPr>
            <p:cNvGrpSpPr/>
            <p:nvPr/>
          </p:nvGrpSpPr>
          <p:grpSpPr>
            <a:xfrm>
              <a:off x="12532597" y="3075704"/>
              <a:ext cx="1264646" cy="1564721"/>
              <a:chOff x="4432290" y="781382"/>
              <a:chExt cx="1264646" cy="1564721"/>
            </a:xfrm>
          </p:grpSpPr>
          <p:sp>
            <p:nvSpPr>
              <p:cNvPr id="33" name="Oval 32">
                <a:hlinkClick r:id="rId4" action="ppaction://hlinksldjump"/>
                <a:extLst>
                  <a:ext uri="{FF2B5EF4-FFF2-40B4-BE49-F238E27FC236}">
                    <a16:creationId xmlns:a16="http://schemas.microsoft.com/office/drawing/2014/main" id="{770D0FA7-F37E-4F41-889B-C5CF86523A47}"/>
                  </a:ext>
                </a:extLst>
              </p:cNvPr>
              <p:cNvSpPr/>
              <p:nvPr/>
            </p:nvSpPr>
            <p:spPr>
              <a:xfrm>
                <a:off x="4432290" y="781382"/>
                <a:ext cx="1264646" cy="1276608"/>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34" name="Graphic 33" descr="Group of people outline">
                <a:hlinkClick r:id="rId4" action="ppaction://hlinksldjump"/>
                <a:extLst>
                  <a:ext uri="{FF2B5EF4-FFF2-40B4-BE49-F238E27FC236}">
                    <a16:creationId xmlns:a16="http://schemas.microsoft.com/office/drawing/2014/main" id="{449915E8-5321-43BA-B366-C2C600EF6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5134" y="904943"/>
                <a:ext cx="800942" cy="800943"/>
              </a:xfrm>
              <a:prstGeom prst="rect">
                <a:avLst/>
              </a:prstGeom>
            </p:spPr>
          </p:pic>
          <p:cxnSp>
            <p:nvCxnSpPr>
              <p:cNvPr id="35" name="Straight Connector 34">
                <a:extLst>
                  <a:ext uri="{FF2B5EF4-FFF2-40B4-BE49-F238E27FC236}">
                    <a16:creationId xmlns:a16="http://schemas.microsoft.com/office/drawing/2014/main" id="{4532A319-36F0-4A2E-B0C1-3BCFA0AC8078}"/>
                  </a:ext>
                </a:extLst>
              </p:cNvPr>
              <p:cNvCxnSpPr>
                <a:cxnSpLocks/>
                <a:endCxn id="33" idx="4"/>
              </p:cNvCxnSpPr>
              <p:nvPr/>
            </p:nvCxnSpPr>
            <p:spPr>
              <a:xfrm flipV="1">
                <a:off x="5058485" y="2057990"/>
                <a:ext cx="6128" cy="288113"/>
              </a:xfrm>
              <a:prstGeom prst="line">
                <a:avLst/>
              </a:prstGeom>
              <a:ln w="57150">
                <a:solidFill>
                  <a:srgbClr val="B8A97F"/>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7F52D226-0B24-444F-B91D-C055D45AF6D5}"/>
                </a:ext>
              </a:extLst>
            </p:cNvPr>
            <p:cNvSpPr txBox="1"/>
            <p:nvPr/>
          </p:nvSpPr>
          <p:spPr>
            <a:xfrm>
              <a:off x="12401324" y="4648076"/>
              <a:ext cx="2006918" cy="327425"/>
            </a:xfrm>
            <a:prstGeom prst="rect">
              <a:avLst/>
            </a:prstGeom>
            <a:noFill/>
            <a:ln>
              <a:noFill/>
            </a:ln>
          </p:spPr>
          <p:txBody>
            <a:bodyPr wrap="square" lIns="0" tIns="0" rIns="0" bIns="0" rtlCol="0">
              <a:spAutoFit/>
            </a:bodyPr>
            <a:lstStyle/>
            <a:p>
              <a:r>
                <a:rPr lang="nl-NL" sz="1800" kern="1200">
                  <a:solidFill>
                    <a:srgbClr val="656549"/>
                  </a:solidFill>
                  <a:latin typeface="Calibri" panose="020F0502020204030204" pitchFamily="34" charset="0"/>
                  <a:cs typeface="Calibri" panose="020F0502020204030204" pitchFamily="34" charset="0"/>
                </a:rPr>
                <a:t>Public hearings</a:t>
              </a:r>
              <a:endParaRPr lang="en-GB" sz="1800">
                <a:solidFill>
                  <a:srgbClr val="656549"/>
                </a:solidFill>
                <a:latin typeface="Calibri" panose="020F0502020204030204" pitchFamily="34" charset="0"/>
                <a:cs typeface="Calibri" panose="020F0502020204030204" pitchFamily="34" charset="0"/>
              </a:endParaRPr>
            </a:p>
          </p:txBody>
        </p:sp>
      </p:grpSp>
      <p:grpSp>
        <p:nvGrpSpPr>
          <p:cNvPr id="82" name="Group 81">
            <a:extLst>
              <a:ext uri="{FF2B5EF4-FFF2-40B4-BE49-F238E27FC236}">
                <a16:creationId xmlns:a16="http://schemas.microsoft.com/office/drawing/2014/main" id="{6E71855A-A5C4-43BF-B3CE-F9F458A5CBA8}"/>
              </a:ext>
            </a:extLst>
          </p:cNvPr>
          <p:cNvGrpSpPr/>
          <p:nvPr/>
        </p:nvGrpSpPr>
        <p:grpSpPr>
          <a:xfrm>
            <a:off x="13281256" y="9396015"/>
            <a:ext cx="1893190" cy="1506785"/>
            <a:chOff x="12215563" y="8664587"/>
            <a:chExt cx="1893190" cy="1506785"/>
          </a:xfrm>
        </p:grpSpPr>
        <p:sp>
          <p:nvSpPr>
            <p:cNvPr id="42" name="TextBox 41">
              <a:extLst>
                <a:ext uri="{FF2B5EF4-FFF2-40B4-BE49-F238E27FC236}">
                  <a16:creationId xmlns:a16="http://schemas.microsoft.com/office/drawing/2014/main" id="{7A664270-7FAF-4D59-AEDE-AC683C2C6074}"/>
                </a:ext>
              </a:extLst>
            </p:cNvPr>
            <p:cNvSpPr txBox="1"/>
            <p:nvPr/>
          </p:nvSpPr>
          <p:spPr>
            <a:xfrm>
              <a:off x="12215563" y="9894373"/>
              <a:ext cx="1893190" cy="276999"/>
            </a:xfrm>
            <a:prstGeom prst="rect">
              <a:avLst/>
            </a:prstGeom>
            <a:noFill/>
          </p:spPr>
          <p:txBody>
            <a:bodyPr wrap="square" lIns="0" tIns="0" rIns="0" bIns="0" rtlCol="0">
              <a:spAutoFit/>
            </a:bodyPr>
            <a:lstStyle/>
            <a:p>
              <a:r>
                <a:rPr lang="nl-NL" sz="1800" kern="1200">
                  <a:solidFill>
                    <a:srgbClr val="656549"/>
                  </a:solidFill>
                  <a:latin typeface="Calibri" panose="020F0502020204030204" pitchFamily="34" charset="0"/>
                  <a:cs typeface="Calibri" panose="020F0502020204030204" pitchFamily="34" charset="0"/>
                </a:rPr>
                <a:t>Participatory review</a:t>
              </a:r>
              <a:endParaRPr lang="en-GB" sz="1800">
                <a:solidFill>
                  <a:srgbClr val="656549"/>
                </a:solidFill>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15CCF203-61EC-4C48-9938-A456AF0759DC}"/>
                </a:ext>
              </a:extLst>
            </p:cNvPr>
            <p:cNvGrpSpPr/>
            <p:nvPr/>
          </p:nvGrpSpPr>
          <p:grpSpPr>
            <a:xfrm>
              <a:off x="12231966" y="8664587"/>
              <a:ext cx="1080000" cy="1242948"/>
              <a:chOff x="9690835" y="7610582"/>
              <a:chExt cx="1080000" cy="1242948"/>
            </a:xfrm>
          </p:grpSpPr>
          <p:sp>
            <p:nvSpPr>
              <p:cNvPr id="40" name="Oval 39">
                <a:hlinkClick r:id="rId7" action="ppaction://hlinksldjump"/>
                <a:extLst>
                  <a:ext uri="{FF2B5EF4-FFF2-40B4-BE49-F238E27FC236}">
                    <a16:creationId xmlns:a16="http://schemas.microsoft.com/office/drawing/2014/main" id="{F75D9417-EC7E-4A25-9BCE-242D16F42C59}"/>
                  </a:ext>
                </a:extLst>
              </p:cNvPr>
              <p:cNvSpPr/>
              <p:nvPr/>
            </p:nvSpPr>
            <p:spPr>
              <a:xfrm>
                <a:off x="9690835" y="7773530"/>
                <a:ext cx="1080000" cy="108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41" name="Graphic 40" descr="Meeting outline">
                <a:hlinkClick r:id="rId7" action="ppaction://hlinksldjump"/>
                <a:extLst>
                  <a:ext uri="{FF2B5EF4-FFF2-40B4-BE49-F238E27FC236}">
                    <a16:creationId xmlns:a16="http://schemas.microsoft.com/office/drawing/2014/main" id="{53E3E43C-6AC3-4B1F-8B55-49040032C3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0835" y="7903444"/>
                <a:ext cx="720000" cy="720000"/>
              </a:xfrm>
              <a:prstGeom prst="rect">
                <a:avLst/>
              </a:prstGeom>
            </p:spPr>
          </p:pic>
          <p:cxnSp>
            <p:nvCxnSpPr>
              <p:cNvPr id="43" name="Straight Connector 42">
                <a:extLst>
                  <a:ext uri="{FF2B5EF4-FFF2-40B4-BE49-F238E27FC236}">
                    <a16:creationId xmlns:a16="http://schemas.microsoft.com/office/drawing/2014/main" id="{26A92F89-4EF6-4DD3-9473-5581BC06DE18}"/>
                  </a:ext>
                </a:extLst>
              </p:cNvPr>
              <p:cNvCxnSpPr>
                <a:cxnSpLocks/>
                <a:stCxn id="40" idx="0"/>
              </p:cNvCxnSpPr>
              <p:nvPr/>
            </p:nvCxnSpPr>
            <p:spPr>
              <a:xfrm flipV="1">
                <a:off x="10230835" y="7610582"/>
                <a:ext cx="0" cy="162948"/>
              </a:xfrm>
              <a:prstGeom prst="line">
                <a:avLst/>
              </a:prstGeom>
              <a:ln w="57150">
                <a:solidFill>
                  <a:srgbClr val="B8A97F"/>
                </a:solidFill>
              </a:ln>
            </p:spPr>
            <p:style>
              <a:lnRef idx="1">
                <a:schemeClr val="accent1"/>
              </a:lnRef>
              <a:fillRef idx="0">
                <a:schemeClr val="accent1"/>
              </a:fillRef>
              <a:effectRef idx="0">
                <a:schemeClr val="accent1"/>
              </a:effectRef>
              <a:fontRef idx="minor">
                <a:schemeClr val="tx1"/>
              </a:fontRef>
            </p:style>
          </p:cxnSp>
        </p:grpSp>
      </p:grpSp>
      <p:grpSp>
        <p:nvGrpSpPr>
          <p:cNvPr id="83" name="Group 82">
            <a:extLst>
              <a:ext uri="{FF2B5EF4-FFF2-40B4-BE49-F238E27FC236}">
                <a16:creationId xmlns:a16="http://schemas.microsoft.com/office/drawing/2014/main" id="{9E273EB9-D1D0-45BE-A6A2-4D79A614A40E}"/>
              </a:ext>
            </a:extLst>
          </p:cNvPr>
          <p:cNvGrpSpPr/>
          <p:nvPr/>
        </p:nvGrpSpPr>
        <p:grpSpPr>
          <a:xfrm>
            <a:off x="13508752" y="2826405"/>
            <a:ext cx="2852661" cy="1731814"/>
            <a:chOff x="14191967" y="2884232"/>
            <a:chExt cx="2852661" cy="1731814"/>
          </a:xfrm>
        </p:grpSpPr>
        <p:sp>
          <p:nvSpPr>
            <p:cNvPr id="52" name="TextBox 51">
              <a:extLst>
                <a:ext uri="{FF2B5EF4-FFF2-40B4-BE49-F238E27FC236}">
                  <a16:creationId xmlns:a16="http://schemas.microsoft.com/office/drawing/2014/main" id="{011A6D17-47E8-4E7E-89C5-735185B97C4D}"/>
                </a:ext>
              </a:extLst>
            </p:cNvPr>
            <p:cNvSpPr txBox="1"/>
            <p:nvPr/>
          </p:nvSpPr>
          <p:spPr>
            <a:xfrm>
              <a:off x="14191967" y="2884232"/>
              <a:ext cx="2852661" cy="553998"/>
            </a:xfrm>
            <a:prstGeom prst="rect">
              <a:avLst/>
            </a:prstGeom>
            <a:noFill/>
          </p:spPr>
          <p:txBody>
            <a:bodyPr wrap="square" lIns="0" tIns="0" rIns="0" bIns="0" rtlCol="0">
              <a:spAutoFit/>
            </a:bodyPr>
            <a:lstStyle/>
            <a:p>
              <a:r>
                <a:rPr lang="nl-NL" sz="1800" kern="1200">
                  <a:solidFill>
                    <a:schemeClr val="bg1">
                      <a:lumMod val="50000"/>
                    </a:schemeClr>
                  </a:solidFill>
                  <a:latin typeface="Calibri" panose="020F0502020204030204" pitchFamily="34" charset="0"/>
                  <a:cs typeface="Calibri" panose="020F0502020204030204" pitchFamily="34" charset="0"/>
                </a:rPr>
                <a:t>Better communication on  stakeholder uptake</a:t>
              </a:r>
              <a:endParaRPr lang="en-GB" sz="1800">
                <a:solidFill>
                  <a:schemeClr val="bg1">
                    <a:lumMod val="50000"/>
                  </a:schemeClr>
                </a:solidFill>
                <a:latin typeface="Calibri" panose="020F0502020204030204" pitchFamily="34" charset="0"/>
                <a:cs typeface="Calibri" panose="020F0502020204030204" pitchFamily="34" charset="0"/>
              </a:endParaRPr>
            </a:p>
          </p:txBody>
        </p:sp>
        <p:grpSp>
          <p:nvGrpSpPr>
            <p:cNvPr id="73" name="Group 72">
              <a:extLst>
                <a:ext uri="{FF2B5EF4-FFF2-40B4-BE49-F238E27FC236}">
                  <a16:creationId xmlns:a16="http://schemas.microsoft.com/office/drawing/2014/main" id="{D3C3204A-EC92-4DA2-BFFF-F5D1EECE5D42}"/>
                </a:ext>
              </a:extLst>
            </p:cNvPr>
            <p:cNvGrpSpPr/>
            <p:nvPr/>
          </p:nvGrpSpPr>
          <p:grpSpPr>
            <a:xfrm>
              <a:off x="14217595" y="3493348"/>
              <a:ext cx="1080000" cy="1122698"/>
              <a:chOff x="14217595" y="3493348"/>
              <a:chExt cx="1080000" cy="1122698"/>
            </a:xfrm>
          </p:grpSpPr>
          <p:sp>
            <p:nvSpPr>
              <p:cNvPr id="50" name="Oval 49">
                <a:hlinkClick r:id="rId10" action="ppaction://hlinksldjump"/>
                <a:extLst>
                  <a:ext uri="{FF2B5EF4-FFF2-40B4-BE49-F238E27FC236}">
                    <a16:creationId xmlns:a16="http://schemas.microsoft.com/office/drawing/2014/main" id="{B74A6D57-7DC5-495E-B016-E5AFA95695C4}"/>
                  </a:ext>
                </a:extLst>
              </p:cNvPr>
              <p:cNvSpPr/>
              <p:nvPr/>
            </p:nvSpPr>
            <p:spPr>
              <a:xfrm flipV="1">
                <a:off x="14217595" y="3493348"/>
                <a:ext cx="1080000" cy="1080000"/>
              </a:xfrm>
              <a:prstGeom prst="ellipse">
                <a:avLst/>
              </a:prstGeom>
              <a:solidFill>
                <a:srgbClr val="BFB9B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solidFill>
                    <a:srgbClr val="C00000"/>
                  </a:solidFill>
                </a:endParaRPr>
              </a:p>
            </p:txBody>
          </p:sp>
          <p:cxnSp>
            <p:nvCxnSpPr>
              <p:cNvPr id="53" name="Straight Connector 52">
                <a:extLst>
                  <a:ext uri="{FF2B5EF4-FFF2-40B4-BE49-F238E27FC236}">
                    <a16:creationId xmlns:a16="http://schemas.microsoft.com/office/drawing/2014/main" id="{52C56C2B-6436-49FC-B6D9-015D7AC98E80}"/>
                  </a:ext>
                </a:extLst>
              </p:cNvPr>
              <p:cNvCxnSpPr>
                <a:cxnSpLocks/>
              </p:cNvCxnSpPr>
              <p:nvPr/>
            </p:nvCxnSpPr>
            <p:spPr>
              <a:xfrm flipV="1">
                <a:off x="14217595" y="4354472"/>
                <a:ext cx="198184" cy="261574"/>
              </a:xfrm>
              <a:prstGeom prst="line">
                <a:avLst/>
              </a:prstGeom>
              <a:ln w="57150">
                <a:solidFill>
                  <a:srgbClr val="BFB9B2"/>
                </a:solidFill>
              </a:ln>
            </p:spPr>
            <p:style>
              <a:lnRef idx="1">
                <a:schemeClr val="accent1"/>
              </a:lnRef>
              <a:fillRef idx="0">
                <a:schemeClr val="accent1"/>
              </a:fillRef>
              <a:effectRef idx="0">
                <a:schemeClr val="accent1"/>
              </a:effectRef>
              <a:fontRef idx="minor">
                <a:schemeClr val="tx1"/>
              </a:fontRef>
            </p:style>
          </p:cxnSp>
        </p:grpSp>
      </p:grpSp>
      <p:sp>
        <p:nvSpPr>
          <p:cNvPr id="72" name="Text Box 2">
            <a:extLst>
              <a:ext uri="{FF2B5EF4-FFF2-40B4-BE49-F238E27FC236}">
                <a16:creationId xmlns:a16="http://schemas.microsoft.com/office/drawing/2014/main" id="{7CBED842-AFD7-495C-B954-1FDFBC813DCD}"/>
              </a:ext>
            </a:extLst>
          </p:cNvPr>
          <p:cNvSpPr txBox="1">
            <a:spLocks noChangeArrowheads="1"/>
          </p:cNvSpPr>
          <p:nvPr/>
        </p:nvSpPr>
        <p:spPr bwMode="auto">
          <a:xfrm>
            <a:off x="8980400" y="2779513"/>
            <a:ext cx="3086409" cy="794802"/>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2000">
                <a:solidFill>
                  <a:schemeClr val="bg2"/>
                </a:solidFill>
                <a:latin typeface="Lucida Sans Unicode" panose="020B0602030504020204" pitchFamily="34" charset="0"/>
                <a:ea typeface="Times New Roman" panose="02020603050405020304" pitchFamily="18" charset="0"/>
              </a:rPr>
              <a:t>Recommendations</a:t>
            </a:r>
            <a:endParaRPr lang="en-GB" sz="1400">
              <a:solidFill>
                <a:schemeClr val="bg2"/>
              </a:solidFill>
              <a:latin typeface="Lucida Sans Unicode" panose="020B0602030504020204" pitchFamily="34" charset="0"/>
              <a:ea typeface="Times New Roman" panose="02020603050405020304" pitchFamily="18" charset="0"/>
            </a:endParaRPr>
          </a:p>
        </p:txBody>
      </p:sp>
      <p:grpSp>
        <p:nvGrpSpPr>
          <p:cNvPr id="75" name="Group 74">
            <a:extLst>
              <a:ext uri="{FF2B5EF4-FFF2-40B4-BE49-F238E27FC236}">
                <a16:creationId xmlns:a16="http://schemas.microsoft.com/office/drawing/2014/main" id="{D64F329F-40F3-4B81-B09A-24A49B203218}"/>
              </a:ext>
            </a:extLst>
          </p:cNvPr>
          <p:cNvGrpSpPr/>
          <p:nvPr/>
        </p:nvGrpSpPr>
        <p:grpSpPr>
          <a:xfrm>
            <a:off x="16361413" y="4515521"/>
            <a:ext cx="1696347" cy="2102499"/>
            <a:chOff x="17149091" y="4781361"/>
            <a:chExt cx="1696347" cy="2102499"/>
          </a:xfrm>
        </p:grpSpPr>
        <p:grpSp>
          <p:nvGrpSpPr>
            <p:cNvPr id="71" name="Group 70">
              <a:extLst>
                <a:ext uri="{FF2B5EF4-FFF2-40B4-BE49-F238E27FC236}">
                  <a16:creationId xmlns:a16="http://schemas.microsoft.com/office/drawing/2014/main" id="{9210666D-FDCC-45FB-AEC9-A6014EA22215}"/>
                </a:ext>
              </a:extLst>
            </p:cNvPr>
            <p:cNvGrpSpPr/>
            <p:nvPr/>
          </p:nvGrpSpPr>
          <p:grpSpPr>
            <a:xfrm>
              <a:off x="17206282" y="4781361"/>
              <a:ext cx="1080000" cy="1080000"/>
              <a:chOff x="16403730" y="4071349"/>
              <a:chExt cx="1080000" cy="1080000"/>
            </a:xfrm>
          </p:grpSpPr>
          <p:sp>
            <p:nvSpPr>
              <p:cNvPr id="68" name="Oval 67">
                <a:hlinkClick r:id="rId11" action="ppaction://hlinksldjump"/>
                <a:extLst>
                  <a:ext uri="{FF2B5EF4-FFF2-40B4-BE49-F238E27FC236}">
                    <a16:creationId xmlns:a16="http://schemas.microsoft.com/office/drawing/2014/main" id="{22518D54-ADF1-43D7-8F1E-60A6356202E1}"/>
                  </a:ext>
                </a:extLst>
              </p:cNvPr>
              <p:cNvSpPr/>
              <p:nvPr/>
            </p:nvSpPr>
            <p:spPr>
              <a:xfrm flipV="1">
                <a:off x="16403730" y="4071349"/>
                <a:ext cx="1080000" cy="1080000"/>
              </a:xfrm>
              <a:prstGeom prst="ellipse">
                <a:avLst/>
              </a:prstGeom>
              <a:solidFill>
                <a:srgbClr val="BFB9B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pic>
            <p:nvPicPr>
              <p:cNvPr id="69" name="Graphic 68" descr="Judge female outline">
                <a:hlinkClick r:id="rId11" action="ppaction://hlinksldjump"/>
                <a:extLst>
                  <a:ext uri="{FF2B5EF4-FFF2-40B4-BE49-F238E27FC236}">
                    <a16:creationId xmlns:a16="http://schemas.microsoft.com/office/drawing/2014/main" id="{EAB396ED-CB71-44E9-B181-31920027221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565730" y="4229982"/>
                <a:ext cx="756000" cy="756000"/>
              </a:xfrm>
              <a:prstGeom prst="rect">
                <a:avLst/>
              </a:prstGeom>
            </p:spPr>
          </p:pic>
        </p:grpSp>
        <p:sp>
          <p:nvSpPr>
            <p:cNvPr id="70" name="TextBox 69">
              <a:extLst>
                <a:ext uri="{FF2B5EF4-FFF2-40B4-BE49-F238E27FC236}">
                  <a16:creationId xmlns:a16="http://schemas.microsoft.com/office/drawing/2014/main" id="{AF0DAF8F-BA56-427D-BF7D-43BE44AD90ED}"/>
                </a:ext>
              </a:extLst>
            </p:cNvPr>
            <p:cNvSpPr txBox="1"/>
            <p:nvPr/>
          </p:nvSpPr>
          <p:spPr>
            <a:xfrm>
              <a:off x="17149091" y="6052863"/>
              <a:ext cx="1696347" cy="830997"/>
            </a:xfrm>
            <a:prstGeom prst="rect">
              <a:avLst/>
            </a:prstGeom>
            <a:noFill/>
          </p:spPr>
          <p:txBody>
            <a:bodyPr wrap="square" lIns="0" tIns="0" rIns="0" bIns="0" rtlCol="0">
              <a:spAutoFit/>
            </a:bodyPr>
            <a:lstStyle/>
            <a:p>
              <a:r>
                <a:rPr lang="nl-NL" sz="1800" kern="1200">
                  <a:solidFill>
                    <a:schemeClr val="bg1">
                      <a:lumMod val="50000"/>
                    </a:schemeClr>
                  </a:solidFill>
                  <a:latin typeface="Calibri" panose="020F0502020204030204" pitchFamily="34" charset="0"/>
                  <a:cs typeface="Calibri" panose="020F0502020204030204" pitchFamily="34" charset="0"/>
                </a:rPr>
                <a:t>Issueing certificates on right time</a:t>
              </a:r>
              <a:endParaRPr lang="en-GB" sz="1800">
                <a:solidFill>
                  <a:schemeClr val="bg1">
                    <a:lumMod val="50000"/>
                  </a:schemeClr>
                </a:solidFill>
                <a:latin typeface="Calibri" panose="020F050202020403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318648D6-BD3C-4C4D-9836-4CE8B710702D}"/>
                </a:ext>
              </a:extLst>
            </p:cNvPr>
            <p:cNvCxnSpPr>
              <a:cxnSpLocks/>
            </p:cNvCxnSpPr>
            <p:nvPr/>
          </p:nvCxnSpPr>
          <p:spPr>
            <a:xfrm flipV="1">
              <a:off x="17780858" y="5877431"/>
              <a:ext cx="0" cy="188407"/>
            </a:xfrm>
            <a:prstGeom prst="line">
              <a:avLst/>
            </a:prstGeom>
            <a:ln w="57150">
              <a:solidFill>
                <a:srgbClr val="BFB9B2"/>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a:extLst>
              <a:ext uri="{FF2B5EF4-FFF2-40B4-BE49-F238E27FC236}">
                <a16:creationId xmlns:a16="http://schemas.microsoft.com/office/drawing/2014/main" id="{07B24977-E7CF-4CDC-AB57-99485839A75C}"/>
              </a:ext>
            </a:extLst>
          </p:cNvPr>
          <p:cNvCxnSpPr/>
          <p:nvPr/>
        </p:nvCxnSpPr>
        <p:spPr>
          <a:xfrm>
            <a:off x="7307362" y="2335739"/>
            <a:ext cx="0" cy="7804349"/>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Graphic 84" descr="Right pointing backhand index with solid fill">
            <a:extLst>
              <a:ext uri="{FF2B5EF4-FFF2-40B4-BE49-F238E27FC236}">
                <a16:creationId xmlns:a16="http://schemas.microsoft.com/office/drawing/2014/main" id="{55740D9A-7C3F-465C-8B7F-AE347B3E13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28917" y="2201946"/>
            <a:ext cx="745231" cy="745231"/>
          </a:xfrm>
          <a:prstGeom prst="rect">
            <a:avLst/>
          </a:prstGeom>
        </p:spPr>
      </p:pic>
      <p:pic>
        <p:nvPicPr>
          <p:cNvPr id="86" name="Graphic 85" descr="Right pointing backhand index with solid fill">
            <a:extLst>
              <a:ext uri="{FF2B5EF4-FFF2-40B4-BE49-F238E27FC236}">
                <a16:creationId xmlns:a16="http://schemas.microsoft.com/office/drawing/2014/main" id="{8936193C-5481-4B3D-823E-62968570F66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28917" y="2729514"/>
            <a:ext cx="745231" cy="745231"/>
          </a:xfrm>
          <a:prstGeom prst="rect">
            <a:avLst/>
          </a:prstGeom>
        </p:spPr>
      </p:pic>
      <p:grpSp>
        <p:nvGrpSpPr>
          <p:cNvPr id="5" name="Group 4">
            <a:extLst>
              <a:ext uri="{FF2B5EF4-FFF2-40B4-BE49-F238E27FC236}">
                <a16:creationId xmlns:a16="http://schemas.microsoft.com/office/drawing/2014/main" id="{A3D985EE-4E2D-4B77-A95D-BC4157F17359}"/>
              </a:ext>
            </a:extLst>
          </p:cNvPr>
          <p:cNvGrpSpPr/>
          <p:nvPr/>
        </p:nvGrpSpPr>
        <p:grpSpPr>
          <a:xfrm>
            <a:off x="1218401" y="459715"/>
            <a:ext cx="18580898" cy="1112875"/>
            <a:chOff x="1218401" y="459715"/>
            <a:chExt cx="18580898" cy="1112875"/>
          </a:xfrm>
          <a:solidFill>
            <a:srgbClr val="638B9F"/>
          </a:solidFill>
        </p:grpSpPr>
        <p:sp>
          <p:nvSpPr>
            <p:cNvPr id="79" name="Freeform 15">
              <a:extLst>
                <a:ext uri="{FF2B5EF4-FFF2-40B4-BE49-F238E27FC236}">
                  <a16:creationId xmlns:a16="http://schemas.microsoft.com/office/drawing/2014/main" id="{D25E5169-7FD7-4D25-957A-6C737FDC00FD}"/>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9" name="Freeform 4">
              <a:extLst>
                <a:ext uri="{FF2B5EF4-FFF2-40B4-BE49-F238E27FC236}">
                  <a16:creationId xmlns:a16="http://schemas.microsoft.com/office/drawing/2014/main" id="{61358477-53EC-4DE3-BF8D-66E5A88818E4}"/>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grpFill/>
            <a:ln>
              <a:noFill/>
            </a:ln>
          </p:spPr>
          <p:txBody>
            <a:bodyPr rot="0" vert="horz" wrap="square" lIns="91440" tIns="45720" rIns="91440" bIns="45720" anchor="t" anchorCtr="0" upright="1">
              <a:noAutofit/>
            </a:bodyPr>
            <a:lstStyle/>
            <a:p>
              <a:endParaRPr lang="en-GB" sz="6000"/>
            </a:p>
          </p:txBody>
        </p:sp>
      </p:grpSp>
      <p:grpSp>
        <p:nvGrpSpPr>
          <p:cNvPr id="2" name="Group 1">
            <a:extLst>
              <a:ext uri="{FF2B5EF4-FFF2-40B4-BE49-F238E27FC236}">
                <a16:creationId xmlns:a16="http://schemas.microsoft.com/office/drawing/2014/main" id="{A4A52FE9-4A0B-49C4-B393-E75EDE328014}"/>
              </a:ext>
            </a:extLst>
          </p:cNvPr>
          <p:cNvGrpSpPr/>
          <p:nvPr/>
        </p:nvGrpSpPr>
        <p:grpSpPr>
          <a:xfrm>
            <a:off x="15101573" y="3654083"/>
            <a:ext cx="1143284" cy="1826450"/>
            <a:chOff x="15350865" y="4585889"/>
            <a:chExt cx="1143284" cy="1826450"/>
          </a:xfrm>
        </p:grpSpPr>
        <p:sp>
          <p:nvSpPr>
            <p:cNvPr id="47" name="TextBox 46">
              <a:extLst>
                <a:ext uri="{FF2B5EF4-FFF2-40B4-BE49-F238E27FC236}">
                  <a16:creationId xmlns:a16="http://schemas.microsoft.com/office/drawing/2014/main" id="{774E2BC5-7D40-4077-B397-43429E21CC31}"/>
                </a:ext>
              </a:extLst>
            </p:cNvPr>
            <p:cNvSpPr txBox="1"/>
            <p:nvPr/>
          </p:nvSpPr>
          <p:spPr>
            <a:xfrm>
              <a:off x="15414150" y="5858341"/>
              <a:ext cx="1079999" cy="553998"/>
            </a:xfrm>
            <a:prstGeom prst="rect">
              <a:avLst/>
            </a:prstGeom>
            <a:noFill/>
          </p:spPr>
          <p:txBody>
            <a:bodyPr wrap="square" lIns="0" tIns="0" rIns="0" bIns="0" rtlCol="0">
              <a:spAutoFit/>
            </a:bodyPr>
            <a:lstStyle/>
            <a:p>
              <a:r>
                <a:rPr lang="nl-NL" sz="1800" kern="1200">
                  <a:solidFill>
                    <a:srgbClr val="656549"/>
                  </a:solidFill>
                  <a:latin typeface="Calibri" panose="020F0502020204030204" pitchFamily="34" charset="0"/>
                  <a:cs typeface="Calibri" panose="020F0502020204030204" pitchFamily="34" charset="0"/>
                </a:rPr>
                <a:t>Relevant </a:t>
              </a:r>
            </a:p>
            <a:p>
              <a:r>
                <a:rPr lang="nl-NL" sz="1800" kern="1200">
                  <a:solidFill>
                    <a:srgbClr val="656549"/>
                  </a:solidFill>
                  <a:latin typeface="Calibri" panose="020F0502020204030204" pitchFamily="34" charset="0"/>
                  <a:cs typeface="Calibri" panose="020F0502020204030204" pitchFamily="34" charset="0"/>
                </a:rPr>
                <a:t>certificates</a:t>
              </a:r>
              <a:endParaRPr lang="en-GB" sz="1800">
                <a:solidFill>
                  <a:srgbClr val="656549"/>
                </a:solidFill>
                <a:latin typeface="Calibri" panose="020F0502020204030204" pitchFamily="34" charset="0"/>
                <a:cs typeface="Calibri" panose="020F0502020204030204" pitchFamily="34" charset="0"/>
              </a:endParaRPr>
            </a:p>
          </p:txBody>
        </p:sp>
        <p:sp>
          <p:nvSpPr>
            <p:cNvPr id="45" name="Oval 44">
              <a:hlinkClick r:id="rId18" action="ppaction://hlinksldjump"/>
              <a:extLst>
                <a:ext uri="{FF2B5EF4-FFF2-40B4-BE49-F238E27FC236}">
                  <a16:creationId xmlns:a16="http://schemas.microsoft.com/office/drawing/2014/main" id="{DB1ED686-AB49-45CF-9473-742D6226B3F5}"/>
                </a:ext>
              </a:extLst>
            </p:cNvPr>
            <p:cNvSpPr/>
            <p:nvPr/>
          </p:nvSpPr>
          <p:spPr>
            <a:xfrm>
              <a:off x="15350865" y="4585889"/>
              <a:ext cx="1080000" cy="108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cxnSp>
          <p:nvCxnSpPr>
            <p:cNvPr id="48" name="Straight Connector 47">
              <a:extLst>
                <a:ext uri="{FF2B5EF4-FFF2-40B4-BE49-F238E27FC236}">
                  <a16:creationId xmlns:a16="http://schemas.microsoft.com/office/drawing/2014/main" id="{93B683E9-03CD-4028-ACB2-2428A230FE44}"/>
                </a:ext>
              </a:extLst>
            </p:cNvPr>
            <p:cNvCxnSpPr>
              <a:cxnSpLocks/>
            </p:cNvCxnSpPr>
            <p:nvPr/>
          </p:nvCxnSpPr>
          <p:spPr>
            <a:xfrm flipV="1">
              <a:off x="15862381" y="5554982"/>
              <a:ext cx="0" cy="319373"/>
            </a:xfrm>
            <a:prstGeom prst="line">
              <a:avLst/>
            </a:prstGeom>
            <a:ln w="57150">
              <a:solidFill>
                <a:srgbClr val="B8A97F"/>
              </a:solidFill>
            </a:ln>
          </p:spPr>
          <p:style>
            <a:lnRef idx="1">
              <a:schemeClr val="accent1"/>
            </a:lnRef>
            <a:fillRef idx="0">
              <a:schemeClr val="accent1"/>
            </a:fillRef>
            <a:effectRef idx="0">
              <a:schemeClr val="accent1"/>
            </a:effectRef>
            <a:fontRef idx="minor">
              <a:schemeClr val="tx1"/>
            </a:fontRef>
          </p:style>
        </p:cxnSp>
        <p:pic>
          <p:nvPicPr>
            <p:cNvPr id="94" name="Graphic 93" descr="Checklist outline">
              <a:hlinkClick r:id="rId18" action="ppaction://hlinksldjump"/>
              <a:extLst>
                <a:ext uri="{FF2B5EF4-FFF2-40B4-BE49-F238E27FC236}">
                  <a16:creationId xmlns:a16="http://schemas.microsoft.com/office/drawing/2014/main" id="{CEB5EDBA-7DFC-4DBF-9E5E-9096DCB2648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5548865" y="4759169"/>
              <a:ext cx="720000" cy="720000"/>
            </a:xfrm>
            <a:prstGeom prst="rect">
              <a:avLst/>
            </a:prstGeom>
          </p:spPr>
        </p:pic>
      </p:grpSp>
      <p:pic>
        <p:nvPicPr>
          <p:cNvPr id="97" name="Graphic 96" descr="Chat outline">
            <a:hlinkClick r:id="rId10" action="ppaction://hlinksldjump"/>
            <a:extLst>
              <a:ext uri="{FF2B5EF4-FFF2-40B4-BE49-F238E27FC236}">
                <a16:creationId xmlns:a16="http://schemas.microsoft.com/office/drawing/2014/main" id="{1FB09934-FCCC-4413-AB89-83D0F61CD7A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3709473" y="3615521"/>
            <a:ext cx="720000" cy="720000"/>
          </a:xfrm>
          <a:prstGeom prst="rect">
            <a:avLst/>
          </a:prstGeom>
        </p:spPr>
      </p:pic>
      <p:pic>
        <p:nvPicPr>
          <p:cNvPr id="55" name="Picture 54" descr="Graphical user interface, text, email&#10;&#10;Description automatically generated">
            <a:extLst>
              <a:ext uri="{FF2B5EF4-FFF2-40B4-BE49-F238E27FC236}">
                <a16:creationId xmlns:a16="http://schemas.microsoft.com/office/drawing/2014/main" id="{43500BBE-F7A5-4C28-9DBD-14D8BA0E7363}"/>
              </a:ext>
            </a:extLst>
          </p:cNvPr>
          <p:cNvPicPr>
            <a:picLocks noChangeAspect="1"/>
          </p:cNvPicPr>
          <p:nvPr/>
        </p:nvPicPr>
        <p:blipFill rotWithShape="1">
          <a:blip r:embed="rId23">
            <a:duotone>
              <a:schemeClr val="accent4">
                <a:shade val="45000"/>
                <a:satMod val="135000"/>
              </a:schemeClr>
              <a:prstClr val="white"/>
            </a:duotone>
          </a:blip>
          <a:srcRect l="5004" t="6502" r="1872" b="6478"/>
          <a:stretch/>
        </p:blipFill>
        <p:spPr>
          <a:xfrm>
            <a:off x="2122786" y="487585"/>
            <a:ext cx="2362389" cy="1040770"/>
          </a:xfrm>
          <a:prstGeom prst="rect">
            <a:avLst/>
          </a:prstGeom>
          <a:solidFill>
            <a:srgbClr val="6B8EAC"/>
          </a:solidFill>
          <a:ln>
            <a:noFill/>
          </a:ln>
        </p:spPr>
      </p:pic>
      <p:grpSp>
        <p:nvGrpSpPr>
          <p:cNvPr id="25" name="Group 24">
            <a:extLst>
              <a:ext uri="{FF2B5EF4-FFF2-40B4-BE49-F238E27FC236}">
                <a16:creationId xmlns:a16="http://schemas.microsoft.com/office/drawing/2014/main" id="{09E87468-0A75-470E-9961-1562AE963290}"/>
              </a:ext>
            </a:extLst>
          </p:cNvPr>
          <p:cNvGrpSpPr/>
          <p:nvPr/>
        </p:nvGrpSpPr>
        <p:grpSpPr>
          <a:xfrm>
            <a:off x="9796388" y="9477489"/>
            <a:ext cx="2246114" cy="1378820"/>
            <a:chOff x="9654203" y="8999837"/>
            <a:chExt cx="2246114" cy="1378820"/>
          </a:xfrm>
        </p:grpSpPr>
        <p:grpSp>
          <p:nvGrpSpPr>
            <p:cNvPr id="76" name="Group 75">
              <a:extLst>
                <a:ext uri="{FF2B5EF4-FFF2-40B4-BE49-F238E27FC236}">
                  <a16:creationId xmlns:a16="http://schemas.microsoft.com/office/drawing/2014/main" id="{4215E46E-5809-46C4-9951-FCBB697EBBBE}"/>
                </a:ext>
              </a:extLst>
            </p:cNvPr>
            <p:cNvGrpSpPr/>
            <p:nvPr/>
          </p:nvGrpSpPr>
          <p:grpSpPr>
            <a:xfrm>
              <a:off x="9654203" y="8999837"/>
              <a:ext cx="2246114" cy="1378820"/>
              <a:chOff x="9870543" y="9447825"/>
              <a:chExt cx="2246114" cy="1378820"/>
            </a:xfrm>
          </p:grpSpPr>
          <p:sp>
            <p:nvSpPr>
              <p:cNvPr id="59" name="Oval 58">
                <a:hlinkClick r:id="rId24" action="ppaction://hlinksldjump"/>
                <a:extLst>
                  <a:ext uri="{FF2B5EF4-FFF2-40B4-BE49-F238E27FC236}">
                    <a16:creationId xmlns:a16="http://schemas.microsoft.com/office/drawing/2014/main" id="{56A4D943-1568-40DC-A81B-7BC1B16396C6}"/>
                  </a:ext>
                </a:extLst>
              </p:cNvPr>
              <p:cNvSpPr/>
              <p:nvPr/>
            </p:nvSpPr>
            <p:spPr>
              <a:xfrm flipV="1">
                <a:off x="11036657" y="9447825"/>
                <a:ext cx="1080000" cy="1080000"/>
              </a:xfrm>
              <a:prstGeom prst="ellipse">
                <a:avLst/>
              </a:prstGeom>
              <a:solidFill>
                <a:srgbClr val="BFB9B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AA54A701-8D2C-4215-BC58-354AA5B0CD7B}"/>
                  </a:ext>
                </a:extLst>
              </p:cNvPr>
              <p:cNvSpPr txBox="1"/>
              <p:nvPr/>
            </p:nvSpPr>
            <p:spPr>
              <a:xfrm>
                <a:off x="9870543" y="10272647"/>
                <a:ext cx="1975359" cy="553998"/>
              </a:xfrm>
              <a:prstGeom prst="rect">
                <a:avLst/>
              </a:prstGeom>
              <a:noFill/>
            </p:spPr>
            <p:txBody>
              <a:bodyPr wrap="square" lIns="0" tIns="0" rIns="0" bIns="0" rtlCol="0">
                <a:spAutoFit/>
              </a:bodyPr>
              <a:lstStyle/>
              <a:p>
                <a:r>
                  <a:rPr lang="nl-NL" sz="1800" kern="1200">
                    <a:solidFill>
                      <a:schemeClr val="bg1">
                        <a:lumMod val="50000"/>
                      </a:schemeClr>
                    </a:solidFill>
                    <a:latin typeface="Calibri" panose="020F0502020204030204" pitchFamily="34" charset="0"/>
                    <a:cs typeface="Calibri" panose="020F0502020204030204" pitchFamily="34" charset="0"/>
                  </a:rPr>
                  <a:t>ESIA reports  </a:t>
                </a:r>
              </a:p>
              <a:p>
                <a:r>
                  <a:rPr lang="nl-NL" sz="1800" kern="1200">
                    <a:solidFill>
                      <a:schemeClr val="bg1">
                        <a:lumMod val="50000"/>
                      </a:schemeClr>
                    </a:solidFill>
                    <a:latin typeface="Calibri" panose="020F0502020204030204" pitchFamily="34" charset="0"/>
                    <a:cs typeface="Calibri" panose="020F0502020204030204" pitchFamily="34" charset="0"/>
                  </a:rPr>
                  <a:t>more to-the-point</a:t>
                </a:r>
                <a:endParaRPr lang="en-GB" sz="1800">
                  <a:solidFill>
                    <a:schemeClr val="bg1">
                      <a:lumMod val="50000"/>
                    </a:schemeClr>
                  </a:solidFill>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99741A93-4699-40E5-BF3C-5115B7DC97E5}"/>
                  </a:ext>
                </a:extLst>
              </p:cNvPr>
              <p:cNvCxnSpPr>
                <a:cxnSpLocks/>
              </p:cNvCxnSpPr>
              <p:nvPr/>
            </p:nvCxnSpPr>
            <p:spPr>
              <a:xfrm flipV="1">
                <a:off x="11935677" y="9447825"/>
                <a:ext cx="107244" cy="180435"/>
              </a:xfrm>
              <a:prstGeom prst="line">
                <a:avLst/>
              </a:prstGeom>
              <a:ln w="57150">
                <a:solidFill>
                  <a:srgbClr val="BFB9B2"/>
                </a:solidFill>
              </a:ln>
            </p:spPr>
            <p:style>
              <a:lnRef idx="1">
                <a:schemeClr val="accent1"/>
              </a:lnRef>
              <a:fillRef idx="0">
                <a:schemeClr val="accent1"/>
              </a:fillRef>
              <a:effectRef idx="0">
                <a:schemeClr val="accent1"/>
              </a:effectRef>
              <a:fontRef idx="minor">
                <a:schemeClr val="tx1"/>
              </a:fontRef>
            </p:style>
          </p:cxnSp>
        </p:grpSp>
        <p:pic>
          <p:nvPicPr>
            <p:cNvPr id="14" name="Graphic 13" descr="Open book outline">
              <a:hlinkClick r:id="rId24" action="ppaction://hlinksldjump"/>
              <a:extLst>
                <a:ext uri="{FF2B5EF4-FFF2-40B4-BE49-F238E27FC236}">
                  <a16:creationId xmlns:a16="http://schemas.microsoft.com/office/drawing/2014/main" id="{2F3F6CC8-3F69-439F-8FC5-2B9BB6C483E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912181" y="9121788"/>
              <a:ext cx="914400" cy="914400"/>
            </a:xfrm>
            <a:prstGeom prst="rect">
              <a:avLst/>
            </a:prstGeom>
          </p:spPr>
        </p:pic>
      </p:grpSp>
      <p:sp>
        <p:nvSpPr>
          <p:cNvPr id="28" name="TextBox 27">
            <a:extLst>
              <a:ext uri="{FF2B5EF4-FFF2-40B4-BE49-F238E27FC236}">
                <a16:creationId xmlns:a16="http://schemas.microsoft.com/office/drawing/2014/main" id="{2D670F2D-3B2B-4DBE-B9AE-B4080BA92FA8}"/>
              </a:ext>
            </a:extLst>
          </p:cNvPr>
          <p:cNvSpPr txBox="1"/>
          <p:nvPr/>
        </p:nvSpPr>
        <p:spPr>
          <a:xfrm>
            <a:off x="7667403" y="750842"/>
            <a:ext cx="11809310" cy="523220"/>
          </a:xfrm>
          <a:prstGeom prst="rect">
            <a:avLst/>
          </a:prstGeom>
          <a:noFill/>
        </p:spPr>
        <p:txBody>
          <a:bodyPr wrap="square" lIns="0" tIns="0" rIns="0" bIns="0" rtlCol="0">
            <a:spAutoFit/>
          </a:bodyPr>
          <a:lstStyle/>
          <a:p>
            <a:pPr algn="r"/>
            <a:r>
              <a:rPr lang="nl-NL" sz="3400">
                <a:solidFill>
                  <a:schemeClr val="bg1"/>
                </a:solidFill>
                <a:latin typeface="Lucida Sans Unicode" panose="020B0602030504020204" pitchFamily="34" charset="0"/>
                <a:cs typeface="Lucida Sans Unicode" panose="020B0602030504020204" pitchFamily="34" charset="0"/>
              </a:rPr>
              <a:t>Netherlands Commission for Environmental Assessment</a:t>
            </a:r>
            <a:endParaRPr lang="en-GB" sz="3400">
              <a:solidFill>
                <a:schemeClr val="bg1"/>
              </a:solidFill>
              <a:latin typeface="Lucida Sans Unicode" panose="020B0602030504020204" pitchFamily="34" charset="0"/>
              <a:cs typeface="Lucida Sans Unicode" panose="020B0602030504020204" pitchFamily="34" charset="0"/>
            </a:endParaRPr>
          </a:p>
        </p:txBody>
      </p:sp>
      <p:sp>
        <p:nvSpPr>
          <p:cNvPr id="32" name="TextBox 31">
            <a:extLst>
              <a:ext uri="{FF2B5EF4-FFF2-40B4-BE49-F238E27FC236}">
                <a16:creationId xmlns:a16="http://schemas.microsoft.com/office/drawing/2014/main" id="{C3916A1F-CF72-4EDF-8E2E-F91CFB54F6CA}"/>
              </a:ext>
            </a:extLst>
          </p:cNvPr>
          <p:cNvSpPr txBox="1"/>
          <p:nvPr/>
        </p:nvSpPr>
        <p:spPr>
          <a:xfrm>
            <a:off x="17081903" y="2404993"/>
            <a:ext cx="1696347" cy="369332"/>
          </a:xfrm>
          <a:prstGeom prst="rect">
            <a:avLst/>
          </a:prstGeom>
          <a:noFill/>
        </p:spPr>
        <p:txBody>
          <a:bodyPr wrap="square" lIns="0" tIns="0" rIns="0" bIns="0" rtlCol="0">
            <a:spAutoFit/>
          </a:bodyPr>
          <a:lstStyle/>
          <a:p>
            <a:r>
              <a:rPr lang="nl-NL" sz="1200">
                <a:solidFill>
                  <a:srgbClr val="B8A97F"/>
                </a:solidFill>
              </a:rPr>
              <a:t>Click on one of the circles to proceed. </a:t>
            </a:r>
            <a:endParaRPr lang="en-GB" sz="1200">
              <a:solidFill>
                <a:srgbClr val="B8A97F"/>
              </a:solidFill>
            </a:endParaRPr>
          </a:p>
        </p:txBody>
      </p:sp>
      <mc:AlternateContent xmlns:mc="http://schemas.openxmlformats.org/markup-compatibility/2006" xmlns:pslz="http://schemas.microsoft.com/office/powerpoint/2016/slidezoom">
        <mc:Choice Requires="pslz">
          <p:graphicFrame>
            <p:nvGraphicFramePr>
              <p:cNvPr id="46" name="Slide Zoom 45">
                <a:extLst>
                  <a:ext uri="{FF2B5EF4-FFF2-40B4-BE49-F238E27FC236}">
                    <a16:creationId xmlns:a16="http://schemas.microsoft.com/office/drawing/2014/main" id="{92311FF2-5E31-40C0-80CB-380DAA3256F7}"/>
                  </a:ext>
                </a:extLst>
              </p:cNvPr>
              <p:cNvGraphicFramePr>
                <a:graphicFrameLocks noChangeAspect="1"/>
              </p:cNvGraphicFramePr>
              <p:nvPr>
                <p:extLst>
                  <p:ext uri="{D42A27DB-BD31-4B8C-83A1-F6EECF244321}">
                    <p14:modId xmlns:p14="http://schemas.microsoft.com/office/powerpoint/2010/main" val="795831852"/>
                  </p:ext>
                </p:extLst>
              </p:nvPr>
            </p:nvGraphicFramePr>
            <p:xfrm>
              <a:off x="17209586" y="10269660"/>
              <a:ext cx="2335829" cy="1337893"/>
            </p:xfrm>
            <a:graphic>
              <a:graphicData uri="http://schemas.microsoft.com/office/powerpoint/2016/slidezoom">
                <pslz:sldZm>
                  <pslz:sldZmObj sldId="538" cId="1632085229">
                    <pslz:zmPr id="{3A8BBB4D-2D5C-485B-91F6-FE4B6376518A}" imageType="cover" transitionDur="1000">
                      <p166:blipFill xmlns:p166="http://schemas.microsoft.com/office/powerpoint/2016/6/main">
                        <a:blip r:embed="rId27"/>
                        <a:stretch>
                          <a:fillRect/>
                        </a:stretch>
                      </p166:blipFill>
                      <p166:spPr xmlns:p166="http://schemas.microsoft.com/office/powerpoint/2016/6/main">
                        <a:xfrm>
                          <a:off x="0" y="0"/>
                          <a:ext cx="2335829" cy="1337893"/>
                        </a:xfrm>
                        <a:prstGeom prst="rect">
                          <a:avLst/>
                        </a:prstGeom>
                        <a:ln w="3175">
                          <a:solidFill>
                            <a:prstClr val="ltGray"/>
                          </a:solidFill>
                        </a:ln>
                      </p166:spPr>
                    </pslz:zmPr>
                  </pslz:sldZmObj>
                </pslz:sldZm>
              </a:graphicData>
            </a:graphic>
          </p:graphicFrame>
        </mc:Choice>
        <mc:Fallback xmlns="">
          <p:pic>
            <p:nvPicPr>
              <p:cNvPr id="46" name="Slide Zoom 45">
                <a:extLst>
                  <a:ext uri="{FF2B5EF4-FFF2-40B4-BE49-F238E27FC236}">
                    <a16:creationId xmlns:a16="http://schemas.microsoft.com/office/drawing/2014/main" id="{92311FF2-5E31-40C0-80CB-380DAA3256F7}"/>
                  </a:ext>
                </a:extLst>
              </p:cNvPr>
              <p:cNvPicPr>
                <a:picLocks noGrp="1" noRot="1" noChangeAspect="1" noMove="1" noResize="1" noEditPoints="1" noAdjustHandles="1" noChangeArrowheads="1" noChangeShapeType="1"/>
              </p:cNvPicPr>
              <p:nvPr/>
            </p:nvPicPr>
            <p:blipFill>
              <a:blip r:embed="rId28"/>
              <a:stretch>
                <a:fillRect/>
              </a:stretch>
            </p:blipFill>
            <p:spPr>
              <a:xfrm>
                <a:off x="17209586" y="10269660"/>
                <a:ext cx="2335829" cy="1337893"/>
              </a:xfrm>
              <a:prstGeom prst="rect">
                <a:avLst/>
              </a:prstGeom>
              <a:ln w="3175">
                <a:solidFill>
                  <a:prstClr val="ltGray"/>
                </a:solidFill>
              </a:ln>
            </p:spPr>
          </p:pic>
        </mc:Fallback>
      </mc:AlternateContent>
      <p:sp>
        <p:nvSpPr>
          <p:cNvPr id="11" name="TextBox 10">
            <a:extLst>
              <a:ext uri="{FF2B5EF4-FFF2-40B4-BE49-F238E27FC236}">
                <a16:creationId xmlns:a16="http://schemas.microsoft.com/office/drawing/2014/main" id="{6B5232F3-ED52-40F4-B070-DE3AF4CB7CDC}"/>
              </a:ext>
            </a:extLst>
          </p:cNvPr>
          <p:cNvSpPr txBox="1"/>
          <p:nvPr/>
        </p:nvSpPr>
        <p:spPr>
          <a:xfrm>
            <a:off x="15447166" y="11198390"/>
            <a:ext cx="1468814" cy="369332"/>
          </a:xfrm>
          <a:prstGeom prst="rect">
            <a:avLst/>
          </a:prstGeom>
          <a:noFill/>
        </p:spPr>
        <p:txBody>
          <a:bodyPr wrap="square" lIns="0" tIns="0" rIns="0" bIns="0" rtlCol="0">
            <a:spAutoFit/>
          </a:bodyPr>
          <a:lstStyle/>
          <a:p>
            <a:r>
              <a:rPr lang="nl-NL" sz="1200">
                <a:solidFill>
                  <a:schemeClr val="bg1"/>
                </a:solidFill>
              </a:rPr>
              <a:t>5 animations on the ESIA process steps</a:t>
            </a:r>
            <a:endParaRPr lang="en-GB" sz="1200">
              <a:solidFill>
                <a:schemeClr val="bg1"/>
              </a:solidFill>
            </a:endParaRPr>
          </a:p>
        </p:txBody>
      </p:sp>
      <p:sp>
        <p:nvSpPr>
          <p:cNvPr id="12" name="Arrow: Right 11">
            <a:extLst>
              <a:ext uri="{FF2B5EF4-FFF2-40B4-BE49-F238E27FC236}">
                <a16:creationId xmlns:a16="http://schemas.microsoft.com/office/drawing/2014/main" id="{66CB45F6-2DEF-45E0-A9BE-1D9C125C369F}"/>
              </a:ext>
            </a:extLst>
          </p:cNvPr>
          <p:cNvSpPr/>
          <p:nvPr/>
        </p:nvSpPr>
        <p:spPr>
          <a:xfrm>
            <a:off x="16866269" y="11303401"/>
            <a:ext cx="253822" cy="21550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9941090"/>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5000" fill="hold" nodeType="withEffect">
                                  <p:stCondLst>
                                    <p:cond delay="0"/>
                                  </p:stCondLst>
                                  <p:childTnLst>
                                    <p:anim calcmode="discrete" valueType="str">
                                      <p:cBhvr>
                                        <p:cTn id="6" dur="500" fill="hold"/>
                                        <p:tgtEl>
                                          <p:spTgt spid="85"/>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nodeType="withEffect">
                                  <p:stCondLst>
                                    <p:cond delay="0"/>
                                  </p:stCondLst>
                                  <p:childTnLst>
                                    <p:anim calcmode="discrete" valueType="str">
                                      <p:cBhvr>
                                        <p:cTn id="8" dur="500" fill="hold"/>
                                        <p:tgtEl>
                                          <p:spTgt spid="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7"/>
                    </p:tgtEl>
                  </p:cond>
                </p:stCondLst>
                <p:endSync evt="end" delay="0">
                  <p:rtn val="all"/>
                </p:endSync>
                <p:childTnLst>
                  <p:par>
                    <p:cTn id="10" fill="hold">
                      <p:stCondLst>
                        <p:cond delay="0"/>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500"/>
                                        <p:tgtEl>
                                          <p:spTgt spid="80"/>
                                        </p:tgtEl>
                                      </p:cBhvr>
                                    </p:animEffec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nextCondLst>
                <p:cond evt="onClick" delay="0">
                  <p:tgtEl>
                    <p:spTgt spid="37"/>
                  </p:tgtEl>
                </p:cond>
              </p:nextCondLst>
            </p:seq>
            <p:seq concurrent="1" nextAc="seek">
              <p:cTn id="21" restart="whenNotActive" fill="hold" evtFilter="cancelBubble" nodeType="interactiveSeq">
                <p:stCondLst>
                  <p:cond evt="onClick" delay="0">
                    <p:tgtEl>
                      <p:spTgt spid="72"/>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nextCondLst>
                <p:cond evt="onClick" delay="0">
                  <p:tgtEl>
                    <p:spTgt spid="72"/>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A3096C-C2F0-4606-8B82-FC6A65F76163}"/>
              </a:ext>
            </a:extLst>
          </p:cNvPr>
          <p:cNvSpPr>
            <a:spLocks noGrp="1"/>
          </p:cNvSpPr>
          <p:nvPr>
            <p:ph type="sldNum" sz="quarter" idx="4"/>
          </p:nvPr>
        </p:nvSpPr>
        <p:spPr/>
        <p:txBody>
          <a:bodyPr/>
          <a:lstStyle/>
          <a:p>
            <a:fld id="{1336C48C-F87C-4E4B-81EF-5027B17D1F61}" type="slidenum">
              <a:rPr lang="nl-NL" noProof="1" smtClean="0"/>
              <a:pPr/>
              <a:t>10</a:t>
            </a:fld>
            <a:endParaRPr lang="nl-NL" noProof="1"/>
          </a:p>
        </p:txBody>
      </p:sp>
      <p:pic>
        <p:nvPicPr>
          <p:cNvPr id="4" name="Online Media 3" title="ESIA process - step 1 - Screening">
            <a:hlinkClick r:id="" action="ppaction://media"/>
            <a:extLst>
              <a:ext uri="{FF2B5EF4-FFF2-40B4-BE49-F238E27FC236}">
                <a16:creationId xmlns:a16="http://schemas.microsoft.com/office/drawing/2014/main" id="{BD38A200-C28F-480B-84CF-41BB41E77561}"/>
              </a:ext>
            </a:extLst>
          </p:cNvPr>
          <p:cNvPicPr>
            <a:picLocks noRot="1" noChangeAspect="1"/>
          </p:cNvPicPr>
          <p:nvPr>
            <a:videoFile r:link="rId1"/>
          </p:nvPr>
        </p:nvPicPr>
        <p:blipFill>
          <a:blip r:embed="rId7"/>
          <a:stretch>
            <a:fillRect/>
          </a:stretch>
        </p:blipFill>
        <p:spPr>
          <a:xfrm>
            <a:off x="1218401" y="3230602"/>
            <a:ext cx="5308531" cy="2999320"/>
          </a:xfrm>
          <a:prstGeom prst="rect">
            <a:avLst/>
          </a:prstGeom>
        </p:spPr>
      </p:pic>
      <p:pic>
        <p:nvPicPr>
          <p:cNvPr id="6" name="Online Media 5" title="ESIA process - step 2 - scoping">
            <a:hlinkClick r:id="" action="ppaction://media"/>
            <a:extLst>
              <a:ext uri="{FF2B5EF4-FFF2-40B4-BE49-F238E27FC236}">
                <a16:creationId xmlns:a16="http://schemas.microsoft.com/office/drawing/2014/main" id="{54416865-4226-4577-B80B-276C9C686D9F}"/>
              </a:ext>
            </a:extLst>
          </p:cNvPr>
          <p:cNvPicPr>
            <a:picLocks noRot="1" noChangeAspect="1"/>
          </p:cNvPicPr>
          <p:nvPr>
            <a:videoFile r:link="rId2"/>
          </p:nvPr>
        </p:nvPicPr>
        <p:blipFill>
          <a:blip r:embed="rId8"/>
          <a:stretch>
            <a:fillRect/>
          </a:stretch>
        </p:blipFill>
        <p:spPr>
          <a:xfrm>
            <a:off x="7086259" y="3235801"/>
            <a:ext cx="5308531" cy="2999320"/>
          </a:xfrm>
          <a:prstGeom prst="rect">
            <a:avLst/>
          </a:prstGeom>
        </p:spPr>
      </p:pic>
      <p:pic>
        <p:nvPicPr>
          <p:cNvPr id="7" name="Online Media 6" title="ESIA process - step 3 - Assessment">
            <a:hlinkClick r:id="" action="ppaction://media"/>
            <a:extLst>
              <a:ext uri="{FF2B5EF4-FFF2-40B4-BE49-F238E27FC236}">
                <a16:creationId xmlns:a16="http://schemas.microsoft.com/office/drawing/2014/main" id="{07AC976E-39FD-425F-B552-DFB6C771F718}"/>
              </a:ext>
            </a:extLst>
          </p:cNvPr>
          <p:cNvPicPr>
            <a:picLocks noRot="1" noChangeAspect="1"/>
          </p:cNvPicPr>
          <p:nvPr>
            <a:videoFile r:link="rId3"/>
          </p:nvPr>
        </p:nvPicPr>
        <p:blipFill>
          <a:blip r:embed="rId9"/>
          <a:stretch>
            <a:fillRect/>
          </a:stretch>
        </p:blipFill>
        <p:spPr>
          <a:xfrm>
            <a:off x="13903108" y="3230602"/>
            <a:ext cx="5308531" cy="2999320"/>
          </a:xfrm>
          <a:prstGeom prst="rect">
            <a:avLst/>
          </a:prstGeom>
        </p:spPr>
      </p:pic>
      <p:pic>
        <p:nvPicPr>
          <p:cNvPr id="8" name="Online Media 7" title="ESIA process - step 4 - Review">
            <a:hlinkClick r:id="" action="ppaction://media"/>
            <a:extLst>
              <a:ext uri="{FF2B5EF4-FFF2-40B4-BE49-F238E27FC236}">
                <a16:creationId xmlns:a16="http://schemas.microsoft.com/office/drawing/2014/main" id="{FEE0226E-70F7-4607-8C8F-7E780E398704}"/>
              </a:ext>
            </a:extLst>
          </p:cNvPr>
          <p:cNvPicPr>
            <a:picLocks noRot="1" noChangeAspect="1"/>
          </p:cNvPicPr>
          <p:nvPr>
            <a:videoFile r:link="rId4"/>
          </p:nvPr>
        </p:nvPicPr>
        <p:blipFill>
          <a:blip r:embed="rId10"/>
          <a:stretch>
            <a:fillRect/>
          </a:stretch>
        </p:blipFill>
        <p:spPr>
          <a:xfrm>
            <a:off x="1218401" y="7396253"/>
            <a:ext cx="5308531" cy="2999320"/>
          </a:xfrm>
          <a:prstGeom prst="rect">
            <a:avLst/>
          </a:prstGeom>
        </p:spPr>
      </p:pic>
      <p:pic>
        <p:nvPicPr>
          <p:cNvPr id="9" name="Online Media 8" title="ESIA process - step 5 - Decision Making">
            <a:hlinkClick r:id="" action="ppaction://media"/>
            <a:extLst>
              <a:ext uri="{FF2B5EF4-FFF2-40B4-BE49-F238E27FC236}">
                <a16:creationId xmlns:a16="http://schemas.microsoft.com/office/drawing/2014/main" id="{95AE62E1-B99A-4147-995B-222215044B52}"/>
              </a:ext>
            </a:extLst>
          </p:cNvPr>
          <p:cNvPicPr>
            <a:picLocks noRot="1" noChangeAspect="1"/>
          </p:cNvPicPr>
          <p:nvPr>
            <a:videoFile r:link="rId5"/>
          </p:nvPr>
        </p:nvPicPr>
        <p:blipFill>
          <a:blip r:embed="rId11"/>
          <a:stretch>
            <a:fillRect/>
          </a:stretch>
        </p:blipFill>
        <p:spPr>
          <a:xfrm>
            <a:off x="7086259" y="7396253"/>
            <a:ext cx="5308531" cy="2999320"/>
          </a:xfrm>
          <a:prstGeom prst="rect">
            <a:avLst/>
          </a:prstGeom>
        </p:spPr>
      </p:pic>
      <p:sp>
        <p:nvSpPr>
          <p:cNvPr id="10" name="Slide Number Placeholder 4">
            <a:extLst>
              <a:ext uri="{FF2B5EF4-FFF2-40B4-BE49-F238E27FC236}">
                <a16:creationId xmlns:a16="http://schemas.microsoft.com/office/drawing/2014/main" id="{130FA4CD-18E6-4C55-8653-2DB9A5669C2F}"/>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10</a:t>
            </a:fld>
            <a:endParaRPr lang="nl-NL" noProof="1"/>
          </a:p>
        </p:txBody>
      </p:sp>
      <p:sp>
        <p:nvSpPr>
          <p:cNvPr id="11" name="Slide Number Placeholder 4">
            <a:extLst>
              <a:ext uri="{FF2B5EF4-FFF2-40B4-BE49-F238E27FC236}">
                <a16:creationId xmlns:a16="http://schemas.microsoft.com/office/drawing/2014/main" id="{4C62F0BA-4093-4A10-8D26-902A69BB8413}"/>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10</a:t>
            </a:fld>
            <a:endParaRPr lang="nl-NL" noProof="1"/>
          </a:p>
        </p:txBody>
      </p:sp>
      <p:sp>
        <p:nvSpPr>
          <p:cNvPr id="12" name="Freeform 15">
            <a:extLst>
              <a:ext uri="{FF2B5EF4-FFF2-40B4-BE49-F238E27FC236}">
                <a16:creationId xmlns:a16="http://schemas.microsoft.com/office/drawing/2014/main" id="{24E77DE8-051F-410E-AA0A-17190E533CB4}"/>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13" name="Text Box 2">
            <a:extLst>
              <a:ext uri="{FF2B5EF4-FFF2-40B4-BE49-F238E27FC236}">
                <a16:creationId xmlns:a16="http://schemas.microsoft.com/office/drawing/2014/main" id="{37B8E0AC-67FC-4FFF-932C-0E01F8F8E232}"/>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14" name="Group 13">
            <a:extLst>
              <a:ext uri="{FF2B5EF4-FFF2-40B4-BE49-F238E27FC236}">
                <a16:creationId xmlns:a16="http://schemas.microsoft.com/office/drawing/2014/main" id="{18AECA0A-2E32-463F-91A9-DDF0C98E8DC4}"/>
              </a:ext>
            </a:extLst>
          </p:cNvPr>
          <p:cNvGrpSpPr/>
          <p:nvPr/>
        </p:nvGrpSpPr>
        <p:grpSpPr>
          <a:xfrm>
            <a:off x="9150644" y="656152"/>
            <a:ext cx="720000" cy="720000"/>
            <a:chOff x="10197529" y="11075867"/>
            <a:chExt cx="720000" cy="720000"/>
          </a:xfrm>
        </p:grpSpPr>
        <p:sp>
          <p:nvSpPr>
            <p:cNvPr id="15" name="Oval 14">
              <a:hlinkClick r:id="rId12" action="ppaction://hlinksldjump"/>
              <a:extLst>
                <a:ext uri="{FF2B5EF4-FFF2-40B4-BE49-F238E27FC236}">
                  <a16:creationId xmlns:a16="http://schemas.microsoft.com/office/drawing/2014/main" id="{8286DC45-3386-4D7A-A20C-44C09CE4F2C9}"/>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6" name="Graphic 15" descr="Group of people outline">
              <a:hlinkClick r:id="rId12" action="ppaction://hlinksldjump"/>
              <a:extLst>
                <a:ext uri="{FF2B5EF4-FFF2-40B4-BE49-F238E27FC236}">
                  <a16:creationId xmlns:a16="http://schemas.microsoft.com/office/drawing/2014/main" id="{9252C35C-EB82-456B-8083-19F2AFD3BFA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90822" y="11184843"/>
              <a:ext cx="496588" cy="491935"/>
            </a:xfrm>
            <a:prstGeom prst="rect">
              <a:avLst/>
            </a:prstGeom>
          </p:spPr>
        </p:pic>
      </p:grpSp>
      <p:grpSp>
        <p:nvGrpSpPr>
          <p:cNvPr id="17" name="Group 16">
            <a:extLst>
              <a:ext uri="{FF2B5EF4-FFF2-40B4-BE49-F238E27FC236}">
                <a16:creationId xmlns:a16="http://schemas.microsoft.com/office/drawing/2014/main" id="{2025620E-0D29-4045-9286-B7CC4A27C5D8}"/>
              </a:ext>
            </a:extLst>
          </p:cNvPr>
          <p:cNvGrpSpPr/>
          <p:nvPr/>
        </p:nvGrpSpPr>
        <p:grpSpPr>
          <a:xfrm>
            <a:off x="10945142" y="667841"/>
            <a:ext cx="720000" cy="720000"/>
            <a:chOff x="18642421" y="4703982"/>
            <a:chExt cx="720000" cy="720000"/>
          </a:xfrm>
        </p:grpSpPr>
        <p:sp>
          <p:nvSpPr>
            <p:cNvPr id="18" name="Oval 17">
              <a:hlinkClick r:id="rId15" action="ppaction://hlinksldjump"/>
              <a:extLst>
                <a:ext uri="{FF2B5EF4-FFF2-40B4-BE49-F238E27FC236}">
                  <a16:creationId xmlns:a16="http://schemas.microsoft.com/office/drawing/2014/main" id="{79BEF78B-CDB9-4257-A18C-29BE50C6976C}"/>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19" name="Graphic 18" descr="Checklist outline">
              <a:hlinkClick r:id="rId15" action="ppaction://hlinksldjump"/>
              <a:extLst>
                <a:ext uri="{FF2B5EF4-FFF2-40B4-BE49-F238E27FC236}">
                  <a16:creationId xmlns:a16="http://schemas.microsoft.com/office/drawing/2014/main" id="{8F5F4487-68DA-44D0-A690-C5E7D948EA6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777268" y="4862084"/>
              <a:ext cx="435935" cy="435935"/>
            </a:xfrm>
            <a:prstGeom prst="rect">
              <a:avLst/>
            </a:prstGeom>
          </p:spPr>
        </p:pic>
      </p:grpSp>
      <p:grpSp>
        <p:nvGrpSpPr>
          <p:cNvPr id="20" name="Group 19">
            <a:extLst>
              <a:ext uri="{FF2B5EF4-FFF2-40B4-BE49-F238E27FC236}">
                <a16:creationId xmlns:a16="http://schemas.microsoft.com/office/drawing/2014/main" id="{49197083-F914-41ED-A628-E368515D6A3A}"/>
              </a:ext>
            </a:extLst>
          </p:cNvPr>
          <p:cNvGrpSpPr/>
          <p:nvPr/>
        </p:nvGrpSpPr>
        <p:grpSpPr>
          <a:xfrm>
            <a:off x="10055109" y="672893"/>
            <a:ext cx="720000" cy="720000"/>
            <a:chOff x="11814203" y="11063585"/>
            <a:chExt cx="720000" cy="720000"/>
          </a:xfrm>
        </p:grpSpPr>
        <p:sp>
          <p:nvSpPr>
            <p:cNvPr id="21" name="Oval 20">
              <a:hlinkClick r:id="rId18" action="ppaction://hlinksldjump"/>
              <a:extLst>
                <a:ext uri="{FF2B5EF4-FFF2-40B4-BE49-F238E27FC236}">
                  <a16:creationId xmlns:a16="http://schemas.microsoft.com/office/drawing/2014/main" id="{CC55E83D-C946-4D82-851E-62215311B9A5}"/>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2" name="Graphic 21" descr="Meeting outline">
              <a:hlinkClick r:id="rId18" action="ppaction://hlinksldjump"/>
              <a:extLst>
                <a:ext uri="{FF2B5EF4-FFF2-40B4-BE49-F238E27FC236}">
                  <a16:creationId xmlns:a16="http://schemas.microsoft.com/office/drawing/2014/main" id="{D985D5D1-23C7-4221-ACE3-B7B886462B3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980307" y="11210458"/>
              <a:ext cx="394908" cy="394908"/>
            </a:xfrm>
            <a:prstGeom prst="rect">
              <a:avLst/>
            </a:prstGeom>
          </p:spPr>
        </p:pic>
      </p:grpSp>
      <p:grpSp>
        <p:nvGrpSpPr>
          <p:cNvPr id="23" name="Group 22">
            <a:extLst>
              <a:ext uri="{FF2B5EF4-FFF2-40B4-BE49-F238E27FC236}">
                <a16:creationId xmlns:a16="http://schemas.microsoft.com/office/drawing/2014/main" id="{24412B5A-FDD2-442D-9885-F8B3B27171F0}"/>
              </a:ext>
            </a:extLst>
          </p:cNvPr>
          <p:cNvGrpSpPr/>
          <p:nvPr/>
        </p:nvGrpSpPr>
        <p:grpSpPr>
          <a:xfrm>
            <a:off x="16648667" y="651098"/>
            <a:ext cx="720000" cy="720000"/>
            <a:chOff x="18901419" y="8874625"/>
            <a:chExt cx="720000" cy="720000"/>
          </a:xfrm>
        </p:grpSpPr>
        <p:sp>
          <p:nvSpPr>
            <p:cNvPr id="24" name="Oval 23">
              <a:hlinkClick r:id="rId21" action="ppaction://hlinksldjump"/>
              <a:extLst>
                <a:ext uri="{FF2B5EF4-FFF2-40B4-BE49-F238E27FC236}">
                  <a16:creationId xmlns:a16="http://schemas.microsoft.com/office/drawing/2014/main" id="{2135B496-CA39-4CF3-9184-2B84639B7CC1}"/>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5" name="Graphic 24" descr="Judge female outline">
              <a:hlinkClick r:id="rId21" action="ppaction://hlinksldjump"/>
              <a:extLst>
                <a:ext uri="{FF2B5EF4-FFF2-40B4-BE49-F238E27FC236}">
                  <a16:creationId xmlns:a16="http://schemas.microsoft.com/office/drawing/2014/main" id="{8AE48E9A-BDCD-4B6A-964C-5B02C4B0A50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004543" y="8991289"/>
              <a:ext cx="486669" cy="486669"/>
            </a:xfrm>
            <a:prstGeom prst="rect">
              <a:avLst/>
            </a:prstGeom>
          </p:spPr>
        </p:pic>
      </p:grpSp>
      <p:grpSp>
        <p:nvGrpSpPr>
          <p:cNvPr id="26" name="Group 25">
            <a:extLst>
              <a:ext uri="{FF2B5EF4-FFF2-40B4-BE49-F238E27FC236}">
                <a16:creationId xmlns:a16="http://schemas.microsoft.com/office/drawing/2014/main" id="{BDB20BE2-4990-4448-A90B-1C4B716CA1B4}"/>
              </a:ext>
            </a:extLst>
          </p:cNvPr>
          <p:cNvGrpSpPr/>
          <p:nvPr/>
        </p:nvGrpSpPr>
        <p:grpSpPr>
          <a:xfrm>
            <a:off x="14984224" y="657240"/>
            <a:ext cx="720000" cy="720000"/>
            <a:chOff x="18901419" y="8072301"/>
            <a:chExt cx="720000" cy="720000"/>
          </a:xfrm>
        </p:grpSpPr>
        <p:sp>
          <p:nvSpPr>
            <p:cNvPr id="27" name="Oval 26">
              <a:hlinkClick r:id="rId24" action="ppaction://hlinksldjump"/>
              <a:extLst>
                <a:ext uri="{FF2B5EF4-FFF2-40B4-BE49-F238E27FC236}">
                  <a16:creationId xmlns:a16="http://schemas.microsoft.com/office/drawing/2014/main" id="{455C5FAE-D18A-41A8-9A9B-FB4B6F839C9E}"/>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8" name="Graphic 27" descr="Chat outline">
              <a:hlinkClick r:id="rId24" action="ppaction://hlinksldjump"/>
              <a:extLst>
                <a:ext uri="{FF2B5EF4-FFF2-40B4-BE49-F238E27FC236}">
                  <a16:creationId xmlns:a16="http://schemas.microsoft.com/office/drawing/2014/main" id="{F3A922A5-27BC-4241-B594-6546B2151C5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9004543" y="8217420"/>
              <a:ext cx="499095" cy="499095"/>
            </a:xfrm>
            <a:prstGeom prst="rect">
              <a:avLst/>
            </a:prstGeom>
          </p:spPr>
        </p:pic>
      </p:grpSp>
      <p:sp>
        <p:nvSpPr>
          <p:cNvPr id="29" name="Oval 28">
            <a:hlinkClick r:id="rId27" action="ppaction://hlinksldjump"/>
            <a:extLst>
              <a:ext uri="{FF2B5EF4-FFF2-40B4-BE49-F238E27FC236}">
                <a16:creationId xmlns:a16="http://schemas.microsoft.com/office/drawing/2014/main" id="{BDB0112C-5507-429C-B945-CAC6EA9D8D61}"/>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30" name="Text Box 2">
            <a:extLst>
              <a:ext uri="{FF2B5EF4-FFF2-40B4-BE49-F238E27FC236}">
                <a16:creationId xmlns:a16="http://schemas.microsoft.com/office/drawing/2014/main" id="{1341B7C4-BF93-4E7C-B3FB-45CEBFF53469}"/>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31" name="Oval 30">
            <a:hlinkClick r:id="" action="ppaction://hlinkshowjump?jump=firstslide"/>
            <a:extLst>
              <a:ext uri="{FF2B5EF4-FFF2-40B4-BE49-F238E27FC236}">
                <a16:creationId xmlns:a16="http://schemas.microsoft.com/office/drawing/2014/main" id="{DCC108F5-7AFF-4586-A31B-97C6919D8374}"/>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4">
            <a:hlinkClick r:id="" action="ppaction://hlinkshowjump?jump=firstslide"/>
            <a:extLst>
              <a:ext uri="{FF2B5EF4-FFF2-40B4-BE49-F238E27FC236}">
                <a16:creationId xmlns:a16="http://schemas.microsoft.com/office/drawing/2014/main" id="{B0748CA9-722C-4889-8A67-DBE22AFCB9DF}"/>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33" name="Slide Number Placeholder 1">
            <a:extLst>
              <a:ext uri="{FF2B5EF4-FFF2-40B4-BE49-F238E27FC236}">
                <a16:creationId xmlns:a16="http://schemas.microsoft.com/office/drawing/2014/main" id="{EB344243-00D5-4F71-943E-9FFB9ABE85FD}"/>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34" name="Group 33">
            <a:extLst>
              <a:ext uri="{FF2B5EF4-FFF2-40B4-BE49-F238E27FC236}">
                <a16:creationId xmlns:a16="http://schemas.microsoft.com/office/drawing/2014/main" id="{4423309B-D7EA-44BC-8555-6DACB0531112}"/>
              </a:ext>
            </a:extLst>
          </p:cNvPr>
          <p:cNvGrpSpPr/>
          <p:nvPr/>
        </p:nvGrpSpPr>
        <p:grpSpPr>
          <a:xfrm>
            <a:off x="17964546" y="667841"/>
            <a:ext cx="720000" cy="720000"/>
            <a:chOff x="18631604" y="2269176"/>
            <a:chExt cx="720000" cy="720000"/>
          </a:xfrm>
          <a:solidFill>
            <a:schemeClr val="accent1"/>
          </a:solidFill>
        </p:grpSpPr>
        <p:sp>
          <p:nvSpPr>
            <p:cNvPr id="35" name="Oval 34">
              <a:hlinkClick r:id="rId28" action="ppaction://hlinksldjump"/>
              <a:extLst>
                <a:ext uri="{FF2B5EF4-FFF2-40B4-BE49-F238E27FC236}">
                  <a16:creationId xmlns:a16="http://schemas.microsoft.com/office/drawing/2014/main" id="{AFBAC5BD-CCA2-4092-931C-476E893D87F6}"/>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36" name="TextBox 35">
              <a:hlinkClick r:id="rId28" action="ppaction://hlinksldjump"/>
              <a:extLst>
                <a:ext uri="{FF2B5EF4-FFF2-40B4-BE49-F238E27FC236}">
                  <a16:creationId xmlns:a16="http://schemas.microsoft.com/office/drawing/2014/main" id="{D69D9FD2-EDD0-48C8-A201-59A9101313F3}"/>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37" name="Group 36">
            <a:extLst>
              <a:ext uri="{FF2B5EF4-FFF2-40B4-BE49-F238E27FC236}">
                <a16:creationId xmlns:a16="http://schemas.microsoft.com/office/drawing/2014/main" id="{BF2B543B-5C9E-4A71-A359-1F36601CCEDC}"/>
              </a:ext>
            </a:extLst>
          </p:cNvPr>
          <p:cNvGrpSpPr/>
          <p:nvPr/>
        </p:nvGrpSpPr>
        <p:grpSpPr>
          <a:xfrm>
            <a:off x="18787479" y="639958"/>
            <a:ext cx="720000" cy="720000"/>
            <a:chOff x="18631604" y="2269176"/>
            <a:chExt cx="720000" cy="720000"/>
          </a:xfrm>
          <a:solidFill>
            <a:schemeClr val="accent1"/>
          </a:solidFill>
        </p:grpSpPr>
        <p:sp>
          <p:nvSpPr>
            <p:cNvPr id="38" name="Oval 37">
              <a:hlinkClick r:id="rId29" action="ppaction://hlinksldjump"/>
              <a:extLst>
                <a:ext uri="{FF2B5EF4-FFF2-40B4-BE49-F238E27FC236}">
                  <a16:creationId xmlns:a16="http://schemas.microsoft.com/office/drawing/2014/main" id="{B70ADEA6-4778-4B42-9585-5B06E035B35F}"/>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39" name="TextBox 38">
              <a:hlinkClick r:id="rId29" action="ppaction://hlinksldjump"/>
              <a:extLst>
                <a:ext uri="{FF2B5EF4-FFF2-40B4-BE49-F238E27FC236}">
                  <a16:creationId xmlns:a16="http://schemas.microsoft.com/office/drawing/2014/main" id="{D52B7467-7029-4A60-931B-2C7461E2C958}"/>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40" name="Graphic 39" descr="Open book outline">
            <a:hlinkClick r:id="rId27" action="ppaction://hlinksldjump"/>
            <a:extLst>
              <a:ext uri="{FF2B5EF4-FFF2-40B4-BE49-F238E27FC236}">
                <a16:creationId xmlns:a16="http://schemas.microsoft.com/office/drawing/2014/main" id="{6B55FB3E-0DB6-4C5B-9F84-3585D61F0FD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5912319" y="787717"/>
            <a:ext cx="519085" cy="519085"/>
          </a:xfrm>
          <a:prstGeom prst="rect">
            <a:avLst/>
          </a:prstGeom>
        </p:spPr>
      </p:pic>
      <p:sp>
        <p:nvSpPr>
          <p:cNvPr id="41" name="Title 3">
            <a:extLst>
              <a:ext uri="{FF2B5EF4-FFF2-40B4-BE49-F238E27FC236}">
                <a16:creationId xmlns:a16="http://schemas.microsoft.com/office/drawing/2014/main" id="{22E4D788-F516-4F82-AFEC-250D71A73B29}"/>
              </a:ext>
            </a:extLst>
          </p:cNvPr>
          <p:cNvSpPr txBox="1">
            <a:spLocks/>
          </p:cNvSpPr>
          <p:nvPr/>
        </p:nvSpPr>
        <p:spPr bwMode="ltGray">
          <a:xfrm>
            <a:off x="1248129" y="1775669"/>
            <a:ext cx="16120538" cy="1112875"/>
          </a:xfrm>
          <a:prstGeom prst="rect">
            <a:avLst/>
          </a:prstGeom>
        </p:spPr>
        <p:txBody>
          <a:bodyPr vert="horz" lIns="0" tIns="0" rIns="0" bIns="0" rtlCol="0" anchor="b">
            <a:noAutofit/>
          </a:bodyPr>
          <a:lstStyle>
            <a:lvl1pPr algn="l" defTabSz="914400" rtl="0" eaLnBrk="1" latinLnBrk="0" hangingPunct="1">
              <a:spcBef>
                <a:spcPct val="0"/>
              </a:spcBef>
              <a:buNone/>
              <a:defRPr sz="5000" b="0" i="0" kern="1200" baseline="0">
                <a:solidFill>
                  <a:schemeClr val="accent2"/>
                </a:solidFill>
                <a:latin typeface="+mj-lt"/>
                <a:ea typeface="+mj-ea"/>
                <a:cs typeface="+mj-cs"/>
              </a:defRPr>
            </a:lvl1pPr>
          </a:lstStyle>
          <a:p>
            <a:pPr lvl="0"/>
            <a:r>
              <a:rPr lang="nl-NL"/>
              <a:t>T</a:t>
            </a:r>
            <a:r>
              <a:rPr lang="en-GB"/>
              <a:t>he ESIA process in 5 steps </a:t>
            </a:r>
            <a:r>
              <a:rPr lang="en-GB" sz="3200" i="1"/>
              <a:t>(step 6 underway)</a:t>
            </a:r>
            <a:endParaRPr lang="en-GB" i="1" dirty="0"/>
          </a:p>
        </p:txBody>
      </p:sp>
      <p:sp>
        <p:nvSpPr>
          <p:cNvPr id="44" name="TextBox 43">
            <a:extLst>
              <a:ext uri="{FF2B5EF4-FFF2-40B4-BE49-F238E27FC236}">
                <a16:creationId xmlns:a16="http://schemas.microsoft.com/office/drawing/2014/main" id="{D222B775-44B9-45D2-8077-9469E6CDBA3B}"/>
              </a:ext>
            </a:extLst>
          </p:cNvPr>
          <p:cNvSpPr txBox="1"/>
          <p:nvPr/>
        </p:nvSpPr>
        <p:spPr>
          <a:xfrm>
            <a:off x="15628086" y="8562910"/>
            <a:ext cx="2378103" cy="307777"/>
          </a:xfrm>
          <a:prstGeom prst="rect">
            <a:avLst/>
          </a:prstGeom>
          <a:noFill/>
        </p:spPr>
        <p:txBody>
          <a:bodyPr wrap="square" lIns="0" tIns="0" rIns="0" bIns="0" rtlCol="0">
            <a:spAutoFit/>
          </a:bodyPr>
          <a:lstStyle/>
          <a:p>
            <a:r>
              <a:rPr lang="nl-NL" sz="2000"/>
              <a:t>Back to home</a:t>
            </a:r>
            <a:endParaRPr lang="en-GB" sz="2000"/>
          </a:p>
        </p:txBody>
      </p:sp>
      <p:pic>
        <p:nvPicPr>
          <p:cNvPr id="5" name="Picture 4">
            <a:hlinkClick r:id="" action="ppaction://hlinkshowjump?jump=firstslide"/>
            <a:extLst>
              <a:ext uri="{FF2B5EF4-FFF2-40B4-BE49-F238E27FC236}">
                <a16:creationId xmlns:a16="http://schemas.microsoft.com/office/drawing/2014/main" id="{4DF9BD05-2EA8-45E9-BF6D-655E09901723}"/>
              </a:ext>
            </a:extLst>
          </p:cNvPr>
          <p:cNvPicPr>
            <a:picLocks noChangeAspect="1"/>
          </p:cNvPicPr>
          <p:nvPr/>
        </p:nvPicPr>
        <p:blipFill>
          <a:blip r:embed="rId32"/>
          <a:stretch>
            <a:fillRect/>
          </a:stretch>
        </p:blipFill>
        <p:spPr>
          <a:xfrm>
            <a:off x="15543243" y="8990718"/>
            <a:ext cx="1776321" cy="1112876"/>
          </a:xfrm>
          <a:prstGeom prst="rect">
            <a:avLst/>
          </a:prstGeom>
        </p:spPr>
      </p:pic>
      <p:sp>
        <p:nvSpPr>
          <p:cNvPr id="42" name="TextBox 41">
            <a:extLst>
              <a:ext uri="{FF2B5EF4-FFF2-40B4-BE49-F238E27FC236}">
                <a16:creationId xmlns:a16="http://schemas.microsoft.com/office/drawing/2014/main" id="{6654C16A-FE15-4051-A294-F1EEDCA1D7FB}"/>
              </a:ext>
            </a:extLst>
          </p:cNvPr>
          <p:cNvSpPr txBox="1"/>
          <p:nvPr/>
        </p:nvSpPr>
        <p:spPr>
          <a:xfrm>
            <a:off x="13965332" y="7231247"/>
            <a:ext cx="3999214" cy="492443"/>
          </a:xfrm>
          <a:prstGeom prst="rect">
            <a:avLst/>
          </a:prstGeom>
          <a:noFill/>
        </p:spPr>
        <p:txBody>
          <a:bodyPr wrap="square" lIns="0" tIns="0" rIns="0" bIns="0" rtlCol="0">
            <a:spAutoFit/>
          </a:bodyPr>
          <a:lstStyle/>
          <a:p>
            <a:r>
              <a:rPr lang="nl-NL" sz="1600" i="1">
                <a:hlinkClick r:id="rId33"/>
              </a:rPr>
              <a:t>If content is not automatically enabled, click here to view the animations on our website</a:t>
            </a:r>
            <a:r>
              <a:rPr lang="nl-NL" sz="1600" i="1"/>
              <a:t>.</a:t>
            </a:r>
            <a:endParaRPr lang="en-GB" sz="1600" i="1"/>
          </a:p>
        </p:txBody>
      </p:sp>
    </p:spTree>
    <p:extLst>
      <p:ext uri="{BB962C8B-B14F-4D97-AF65-F5344CB8AC3E}">
        <p14:creationId xmlns:p14="http://schemas.microsoft.com/office/powerpoint/2010/main" val="163208522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video>
              <p:cMediaNode vol="80000">
                <p:cTn id="2" fill="hold" display="0">
                  <p:stCondLst>
                    <p:cond delay="indefinite"/>
                  </p:stCondLst>
                </p:cTn>
                <p:tgtEl>
                  <p:spTgt spid="4"/>
                </p:tgtEl>
              </p:cMediaNode>
            </p:video>
            <p:video>
              <p:cMediaNode vol="80000">
                <p:cTn id="3" fill="hold" display="0">
                  <p:stCondLst>
                    <p:cond delay="indefinite"/>
                  </p:stCondLst>
                </p:cTn>
                <p:tgtEl>
                  <p:spTgt spid="6"/>
                </p:tgtEl>
              </p:cMediaNode>
            </p:video>
            <p:video>
              <p:cMediaNode vol="80000">
                <p:cTn id="4" fill="hold" display="0">
                  <p:stCondLst>
                    <p:cond delay="indefinite"/>
                  </p:stCondLst>
                </p:cTn>
                <p:tgtEl>
                  <p:spTgt spid="7"/>
                </p:tgtEl>
              </p:cMediaNode>
            </p:video>
            <p:video>
              <p:cMediaNode vol="80000">
                <p:cTn id="5" fill="hold" display="0">
                  <p:stCondLst>
                    <p:cond delay="indefinite"/>
                  </p:stCondLst>
                </p:cTn>
                <p:tgtEl>
                  <p:spTgt spid="8"/>
                </p:tgtEl>
              </p:cMediaNode>
            </p:video>
            <p:video>
              <p:cMediaNode vol="80000">
                <p:cTn id="6" fill="hold" display="0">
                  <p:stCondLst>
                    <p:cond delay="indefinite"/>
                  </p:stCondLst>
                </p:cTn>
                <p:tgtEl>
                  <p:spTgt spid="9"/>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392E8-5A04-4B6C-8C40-9D50990E306C}"/>
              </a:ext>
            </a:extLst>
          </p:cNvPr>
          <p:cNvPicPr>
            <a:picLocks noChangeAspect="1"/>
          </p:cNvPicPr>
          <p:nvPr/>
        </p:nvPicPr>
        <p:blipFill>
          <a:blip r:embed="rId2"/>
          <a:stretch>
            <a:fillRect/>
          </a:stretch>
        </p:blipFill>
        <p:spPr>
          <a:xfrm>
            <a:off x="1258690" y="162573"/>
            <a:ext cx="17320694" cy="11580039"/>
          </a:xfrm>
          <a:prstGeom prst="rect">
            <a:avLst/>
          </a:prstGeom>
        </p:spPr>
      </p:pic>
      <p:sp>
        <p:nvSpPr>
          <p:cNvPr id="6" name="Slide Number Placeholder 1">
            <a:extLst>
              <a:ext uri="{FF2B5EF4-FFF2-40B4-BE49-F238E27FC236}">
                <a16:creationId xmlns:a16="http://schemas.microsoft.com/office/drawing/2014/main" id="{2FD59C75-1BB1-404D-AC60-C67D45C54B67}"/>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10" name="Group 33">
            <a:extLst>
              <a:ext uri="{FF2B5EF4-FFF2-40B4-BE49-F238E27FC236}">
                <a16:creationId xmlns:a16="http://schemas.microsoft.com/office/drawing/2014/main" id="{6A6921B8-D60B-4655-AD5E-8729EEF48E79}"/>
              </a:ext>
            </a:extLst>
          </p:cNvPr>
          <p:cNvGrpSpPr/>
          <p:nvPr/>
        </p:nvGrpSpPr>
        <p:grpSpPr>
          <a:xfrm>
            <a:off x="17964546" y="667841"/>
            <a:ext cx="720000" cy="720000"/>
            <a:chOff x="18631604" y="2269176"/>
            <a:chExt cx="720000" cy="720000"/>
          </a:xfrm>
          <a:solidFill>
            <a:schemeClr val="accent1"/>
          </a:solidFill>
        </p:grpSpPr>
        <p:sp>
          <p:nvSpPr>
            <p:cNvPr id="11" name="Oval 34">
              <a:hlinkClick r:id="rId3" action="ppaction://hlinksldjump"/>
              <a:extLst>
                <a:ext uri="{FF2B5EF4-FFF2-40B4-BE49-F238E27FC236}">
                  <a16:creationId xmlns:a16="http://schemas.microsoft.com/office/drawing/2014/main" id="{4D15C2D2-A3E1-497B-8AFB-09DA40B2456A}"/>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2" name="TextBox 35">
              <a:hlinkClick r:id="rId3" action="ppaction://hlinksldjump"/>
              <a:extLst>
                <a:ext uri="{FF2B5EF4-FFF2-40B4-BE49-F238E27FC236}">
                  <a16:creationId xmlns:a16="http://schemas.microsoft.com/office/drawing/2014/main" id="{CA4A48BE-8F38-4082-8957-F82C1CEE3E57}"/>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13" name="Group 36">
            <a:extLst>
              <a:ext uri="{FF2B5EF4-FFF2-40B4-BE49-F238E27FC236}">
                <a16:creationId xmlns:a16="http://schemas.microsoft.com/office/drawing/2014/main" id="{582B1915-342B-43BD-AB5C-4E3A0200438C}"/>
              </a:ext>
            </a:extLst>
          </p:cNvPr>
          <p:cNvGrpSpPr/>
          <p:nvPr/>
        </p:nvGrpSpPr>
        <p:grpSpPr>
          <a:xfrm>
            <a:off x="18787479" y="639958"/>
            <a:ext cx="720000" cy="720000"/>
            <a:chOff x="18631604" y="2269176"/>
            <a:chExt cx="720000" cy="720000"/>
          </a:xfrm>
          <a:solidFill>
            <a:schemeClr val="accent1"/>
          </a:solidFill>
        </p:grpSpPr>
        <p:sp>
          <p:nvSpPr>
            <p:cNvPr id="14" name="Oval 37">
              <a:hlinkClick r:id="rId4" action="ppaction://hlinksldjump"/>
              <a:extLst>
                <a:ext uri="{FF2B5EF4-FFF2-40B4-BE49-F238E27FC236}">
                  <a16:creationId xmlns:a16="http://schemas.microsoft.com/office/drawing/2014/main" id="{13A52014-1FF3-4A18-A635-BA5BD3606919}"/>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5" name="TextBox 38">
              <a:hlinkClick r:id="rId4" action="ppaction://hlinksldjump"/>
              <a:extLst>
                <a:ext uri="{FF2B5EF4-FFF2-40B4-BE49-F238E27FC236}">
                  <a16:creationId xmlns:a16="http://schemas.microsoft.com/office/drawing/2014/main" id="{1DD663B3-64A7-4AF2-95AC-08E60374BB04}"/>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spTree>
    <p:extLst>
      <p:ext uri="{BB962C8B-B14F-4D97-AF65-F5344CB8AC3E}">
        <p14:creationId xmlns:p14="http://schemas.microsoft.com/office/powerpoint/2010/main" val="16426966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76914-43CB-44C5-A46E-C02F891770F3}"/>
              </a:ext>
            </a:extLst>
          </p:cNvPr>
          <p:cNvSpPr>
            <a:spLocks noGrp="1"/>
          </p:cNvSpPr>
          <p:nvPr>
            <p:ph type="title"/>
          </p:nvPr>
        </p:nvSpPr>
        <p:spPr>
          <a:xfrm>
            <a:off x="1181693" y="1631264"/>
            <a:ext cx="16954125" cy="1122450"/>
          </a:xfrm>
        </p:spPr>
        <p:txBody>
          <a:bodyPr/>
          <a:lstStyle/>
          <a:p>
            <a:r>
              <a:rPr lang="en-GB">
                <a:solidFill>
                  <a:srgbClr val="638B9F"/>
                </a:solidFill>
              </a:rPr>
              <a:t>Public hearings</a:t>
            </a:r>
          </a:p>
        </p:txBody>
      </p:sp>
      <p:sp>
        <p:nvSpPr>
          <p:cNvPr id="5" name="Slide Number Placeholder 4">
            <a:extLst>
              <a:ext uri="{FF2B5EF4-FFF2-40B4-BE49-F238E27FC236}">
                <a16:creationId xmlns:a16="http://schemas.microsoft.com/office/drawing/2014/main" id="{E1EFE35B-D6F2-4022-A00B-7707229D4036}"/>
              </a:ext>
            </a:extLst>
          </p:cNvPr>
          <p:cNvSpPr>
            <a:spLocks noGrp="1"/>
          </p:cNvSpPr>
          <p:nvPr>
            <p:ph type="sldNum" sz="quarter" idx="4"/>
          </p:nvPr>
        </p:nvSpPr>
        <p:spPr/>
        <p:txBody>
          <a:bodyPr/>
          <a:lstStyle/>
          <a:p>
            <a:fld id="{1336C48C-F87C-4E4B-81EF-5027B17D1F61}" type="slidenum">
              <a:rPr lang="nl-NL" noProof="1" smtClean="0"/>
              <a:pPr/>
              <a:t>2</a:t>
            </a:fld>
            <a:endParaRPr lang="nl-NL" noProof="1"/>
          </a:p>
        </p:txBody>
      </p:sp>
      <p:cxnSp>
        <p:nvCxnSpPr>
          <p:cNvPr id="8" name="Straight Connector 7">
            <a:extLst>
              <a:ext uri="{FF2B5EF4-FFF2-40B4-BE49-F238E27FC236}">
                <a16:creationId xmlns:a16="http://schemas.microsoft.com/office/drawing/2014/main" id="{50E835BF-2E49-4F3A-B849-FD5511DDFA0F}"/>
              </a:ext>
            </a:extLst>
          </p:cNvPr>
          <p:cNvCxnSpPr/>
          <p:nvPr/>
        </p:nvCxnSpPr>
        <p:spPr>
          <a:xfrm>
            <a:off x="6803306" y="2356831"/>
            <a:ext cx="0" cy="7804349"/>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4">
            <a:extLst>
              <a:ext uri="{FF2B5EF4-FFF2-40B4-BE49-F238E27FC236}">
                <a16:creationId xmlns:a16="http://schemas.microsoft.com/office/drawing/2014/main" id="{BF3DB9C4-7E98-41D9-BAA2-ECCA299B2D8E}"/>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2</a:t>
            </a:fld>
            <a:endParaRPr lang="nl-NL" noProof="1"/>
          </a:p>
        </p:txBody>
      </p:sp>
      <p:sp>
        <p:nvSpPr>
          <p:cNvPr id="11" name="Freeform 15">
            <a:extLst>
              <a:ext uri="{FF2B5EF4-FFF2-40B4-BE49-F238E27FC236}">
                <a16:creationId xmlns:a16="http://schemas.microsoft.com/office/drawing/2014/main" id="{9EBA9C1E-35C2-484A-A548-2543D3020D03}"/>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17" name="Text Box 2">
            <a:extLst>
              <a:ext uri="{FF2B5EF4-FFF2-40B4-BE49-F238E27FC236}">
                <a16:creationId xmlns:a16="http://schemas.microsoft.com/office/drawing/2014/main" id="{2C199AB4-23DA-409A-97EF-27A770B067AE}"/>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18" name="Group 17">
            <a:extLst>
              <a:ext uri="{FF2B5EF4-FFF2-40B4-BE49-F238E27FC236}">
                <a16:creationId xmlns:a16="http://schemas.microsoft.com/office/drawing/2014/main" id="{EAC5905E-5697-4D19-BDEA-71BDD5EE8DE8}"/>
              </a:ext>
            </a:extLst>
          </p:cNvPr>
          <p:cNvGrpSpPr/>
          <p:nvPr/>
        </p:nvGrpSpPr>
        <p:grpSpPr>
          <a:xfrm>
            <a:off x="9150644" y="656152"/>
            <a:ext cx="720000" cy="720000"/>
            <a:chOff x="10197529" y="11075867"/>
            <a:chExt cx="720000" cy="720000"/>
          </a:xfrm>
        </p:grpSpPr>
        <p:sp>
          <p:nvSpPr>
            <p:cNvPr id="19" name="Oval 18">
              <a:hlinkClick r:id="rId4" action="ppaction://hlinksldjump"/>
              <a:extLst>
                <a:ext uri="{FF2B5EF4-FFF2-40B4-BE49-F238E27FC236}">
                  <a16:creationId xmlns:a16="http://schemas.microsoft.com/office/drawing/2014/main" id="{F5FBDC69-44ED-4C5F-AFC4-AE0A06DFC423}"/>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20" name="Graphic 19" descr="Group of people outline">
              <a:hlinkClick r:id="rId4" action="ppaction://hlinksldjump"/>
              <a:extLst>
                <a:ext uri="{FF2B5EF4-FFF2-40B4-BE49-F238E27FC236}">
                  <a16:creationId xmlns:a16="http://schemas.microsoft.com/office/drawing/2014/main" id="{EF844772-C3EE-4F24-8A2A-3AF5F852E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90822" y="11184843"/>
              <a:ext cx="496588" cy="491935"/>
            </a:xfrm>
            <a:prstGeom prst="rect">
              <a:avLst/>
            </a:prstGeom>
          </p:spPr>
        </p:pic>
      </p:grpSp>
      <p:grpSp>
        <p:nvGrpSpPr>
          <p:cNvPr id="21" name="Group 20">
            <a:extLst>
              <a:ext uri="{FF2B5EF4-FFF2-40B4-BE49-F238E27FC236}">
                <a16:creationId xmlns:a16="http://schemas.microsoft.com/office/drawing/2014/main" id="{A85D5254-A49C-4C0E-A6B5-66F0B916AC33}"/>
              </a:ext>
            </a:extLst>
          </p:cNvPr>
          <p:cNvGrpSpPr/>
          <p:nvPr/>
        </p:nvGrpSpPr>
        <p:grpSpPr>
          <a:xfrm>
            <a:off x="10945142" y="667841"/>
            <a:ext cx="720000" cy="720000"/>
            <a:chOff x="18642421" y="4703982"/>
            <a:chExt cx="720000" cy="720000"/>
          </a:xfrm>
        </p:grpSpPr>
        <p:sp>
          <p:nvSpPr>
            <p:cNvPr id="22" name="Oval 21">
              <a:hlinkClick r:id="rId7" action="ppaction://hlinksldjump"/>
              <a:extLst>
                <a:ext uri="{FF2B5EF4-FFF2-40B4-BE49-F238E27FC236}">
                  <a16:creationId xmlns:a16="http://schemas.microsoft.com/office/drawing/2014/main" id="{CBE3E08D-27FC-439C-B803-3CCC2FDE95A5}"/>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3" name="Graphic 22" descr="Checklist outline">
              <a:hlinkClick r:id="rId7" action="ppaction://hlinksldjump"/>
              <a:extLst>
                <a:ext uri="{FF2B5EF4-FFF2-40B4-BE49-F238E27FC236}">
                  <a16:creationId xmlns:a16="http://schemas.microsoft.com/office/drawing/2014/main" id="{FEBA783A-E68C-4D16-ABB2-4A2C06594E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777268" y="4862084"/>
              <a:ext cx="435935" cy="435935"/>
            </a:xfrm>
            <a:prstGeom prst="rect">
              <a:avLst/>
            </a:prstGeom>
          </p:spPr>
        </p:pic>
      </p:grpSp>
      <p:grpSp>
        <p:nvGrpSpPr>
          <p:cNvPr id="24" name="Group 23">
            <a:extLst>
              <a:ext uri="{FF2B5EF4-FFF2-40B4-BE49-F238E27FC236}">
                <a16:creationId xmlns:a16="http://schemas.microsoft.com/office/drawing/2014/main" id="{D7FC117B-A14A-4797-8309-9640328C8102}"/>
              </a:ext>
            </a:extLst>
          </p:cNvPr>
          <p:cNvGrpSpPr/>
          <p:nvPr/>
        </p:nvGrpSpPr>
        <p:grpSpPr>
          <a:xfrm>
            <a:off x="10055109" y="672893"/>
            <a:ext cx="720000" cy="720000"/>
            <a:chOff x="11814203" y="11063585"/>
            <a:chExt cx="720000" cy="720000"/>
          </a:xfrm>
        </p:grpSpPr>
        <p:sp>
          <p:nvSpPr>
            <p:cNvPr id="25" name="Oval 24">
              <a:hlinkClick r:id="rId10" action="ppaction://hlinksldjump"/>
              <a:extLst>
                <a:ext uri="{FF2B5EF4-FFF2-40B4-BE49-F238E27FC236}">
                  <a16:creationId xmlns:a16="http://schemas.microsoft.com/office/drawing/2014/main" id="{B50506E5-96B1-4E57-893A-004F47C0378C}"/>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6" name="Graphic 25" descr="Meeting outline">
              <a:hlinkClick r:id="rId10" action="ppaction://hlinksldjump"/>
              <a:extLst>
                <a:ext uri="{FF2B5EF4-FFF2-40B4-BE49-F238E27FC236}">
                  <a16:creationId xmlns:a16="http://schemas.microsoft.com/office/drawing/2014/main" id="{C56CF14F-E4AA-4B68-B733-74C49535722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80307" y="11210458"/>
              <a:ext cx="394908" cy="394908"/>
            </a:xfrm>
            <a:prstGeom prst="rect">
              <a:avLst/>
            </a:prstGeom>
          </p:spPr>
        </p:pic>
      </p:grpSp>
      <p:grpSp>
        <p:nvGrpSpPr>
          <p:cNvPr id="27" name="Group 26">
            <a:extLst>
              <a:ext uri="{FF2B5EF4-FFF2-40B4-BE49-F238E27FC236}">
                <a16:creationId xmlns:a16="http://schemas.microsoft.com/office/drawing/2014/main" id="{266215F5-79B3-431D-B45C-A0CC8668DEC3}"/>
              </a:ext>
            </a:extLst>
          </p:cNvPr>
          <p:cNvGrpSpPr/>
          <p:nvPr/>
        </p:nvGrpSpPr>
        <p:grpSpPr>
          <a:xfrm>
            <a:off x="16648667" y="651098"/>
            <a:ext cx="720000" cy="720000"/>
            <a:chOff x="18901419" y="8874625"/>
            <a:chExt cx="720000" cy="720000"/>
          </a:xfrm>
        </p:grpSpPr>
        <p:sp>
          <p:nvSpPr>
            <p:cNvPr id="28" name="Oval 27">
              <a:hlinkClick r:id="rId13" action="ppaction://hlinksldjump"/>
              <a:extLst>
                <a:ext uri="{FF2B5EF4-FFF2-40B4-BE49-F238E27FC236}">
                  <a16:creationId xmlns:a16="http://schemas.microsoft.com/office/drawing/2014/main" id="{D1F00CEA-E987-41DE-B522-E61CE6018F9D}"/>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29" name="Graphic 28" descr="Judge female outline">
              <a:hlinkClick r:id="rId13" action="ppaction://hlinksldjump"/>
              <a:extLst>
                <a:ext uri="{FF2B5EF4-FFF2-40B4-BE49-F238E27FC236}">
                  <a16:creationId xmlns:a16="http://schemas.microsoft.com/office/drawing/2014/main" id="{41474B46-7F19-4920-A32D-359E8185AEA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004543" y="8991289"/>
              <a:ext cx="486669" cy="486669"/>
            </a:xfrm>
            <a:prstGeom prst="rect">
              <a:avLst/>
            </a:prstGeom>
          </p:spPr>
        </p:pic>
      </p:grpSp>
      <p:grpSp>
        <p:nvGrpSpPr>
          <p:cNvPr id="30" name="Group 29">
            <a:extLst>
              <a:ext uri="{FF2B5EF4-FFF2-40B4-BE49-F238E27FC236}">
                <a16:creationId xmlns:a16="http://schemas.microsoft.com/office/drawing/2014/main" id="{6A2ADCB3-79DB-4EE3-B202-92051275E94F}"/>
              </a:ext>
            </a:extLst>
          </p:cNvPr>
          <p:cNvGrpSpPr/>
          <p:nvPr/>
        </p:nvGrpSpPr>
        <p:grpSpPr>
          <a:xfrm>
            <a:off x="14984224" y="657240"/>
            <a:ext cx="720000" cy="720000"/>
            <a:chOff x="18901419" y="8072301"/>
            <a:chExt cx="720000" cy="720000"/>
          </a:xfrm>
        </p:grpSpPr>
        <p:sp>
          <p:nvSpPr>
            <p:cNvPr id="31" name="Oval 30">
              <a:hlinkClick r:id="rId16" action="ppaction://hlinksldjump"/>
              <a:extLst>
                <a:ext uri="{FF2B5EF4-FFF2-40B4-BE49-F238E27FC236}">
                  <a16:creationId xmlns:a16="http://schemas.microsoft.com/office/drawing/2014/main" id="{F3BAAA2D-926B-4804-B7DD-5F9FB774E72E}"/>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32" name="Graphic 31" descr="Chat outline">
              <a:hlinkClick r:id="rId16" action="ppaction://hlinksldjump"/>
              <a:extLst>
                <a:ext uri="{FF2B5EF4-FFF2-40B4-BE49-F238E27FC236}">
                  <a16:creationId xmlns:a16="http://schemas.microsoft.com/office/drawing/2014/main" id="{DB6ADD05-9355-41F2-A0F8-EE81B9A798F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004543" y="8217420"/>
              <a:ext cx="499095" cy="499095"/>
            </a:xfrm>
            <a:prstGeom prst="rect">
              <a:avLst/>
            </a:prstGeom>
          </p:spPr>
        </p:pic>
      </p:grpSp>
      <p:sp>
        <p:nvSpPr>
          <p:cNvPr id="34" name="Oval 33">
            <a:hlinkClick r:id="rId19" action="ppaction://hlinksldjump"/>
            <a:extLst>
              <a:ext uri="{FF2B5EF4-FFF2-40B4-BE49-F238E27FC236}">
                <a16:creationId xmlns:a16="http://schemas.microsoft.com/office/drawing/2014/main" id="{69CD08E2-B8B1-4131-831F-598EB29EC487}"/>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36" name="Text Box 2">
            <a:extLst>
              <a:ext uri="{FF2B5EF4-FFF2-40B4-BE49-F238E27FC236}">
                <a16:creationId xmlns:a16="http://schemas.microsoft.com/office/drawing/2014/main" id="{7874178B-0DCB-4DF0-87F3-348DE9B59A9D}"/>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40" name="Group 39">
            <a:extLst>
              <a:ext uri="{FF2B5EF4-FFF2-40B4-BE49-F238E27FC236}">
                <a16:creationId xmlns:a16="http://schemas.microsoft.com/office/drawing/2014/main" id="{A3F991C9-6000-496F-9DEE-64AF9D6AA43E}"/>
              </a:ext>
            </a:extLst>
          </p:cNvPr>
          <p:cNvGrpSpPr>
            <a:grpSpLocks noChangeAspect="1"/>
          </p:cNvGrpSpPr>
          <p:nvPr/>
        </p:nvGrpSpPr>
        <p:grpSpPr>
          <a:xfrm>
            <a:off x="6918569" y="2133070"/>
            <a:ext cx="7665811" cy="5386481"/>
            <a:chOff x="7609720" y="2084026"/>
            <a:chExt cx="11657802" cy="8191505"/>
          </a:xfrm>
        </p:grpSpPr>
        <p:pic>
          <p:nvPicPr>
            <p:cNvPr id="41" name="Picture 40" descr="Diagram, engineering drawing&#10;&#10;Description automatically generated">
              <a:extLst>
                <a:ext uri="{FF2B5EF4-FFF2-40B4-BE49-F238E27FC236}">
                  <a16:creationId xmlns:a16="http://schemas.microsoft.com/office/drawing/2014/main" id="{50FA296E-D64B-4D25-9BB5-668B4DE8BD86}"/>
                </a:ext>
              </a:extLst>
            </p:cNvPr>
            <p:cNvPicPr>
              <a:picLocks noChangeAspect="1"/>
            </p:cNvPicPr>
            <p:nvPr/>
          </p:nvPicPr>
          <p:blipFill>
            <a:blip r:embed="rId20"/>
            <a:stretch>
              <a:fillRect/>
            </a:stretch>
          </p:blipFill>
          <p:spPr>
            <a:xfrm>
              <a:off x="7609720" y="2084026"/>
              <a:ext cx="11605939" cy="7390106"/>
            </a:xfrm>
            <a:prstGeom prst="rect">
              <a:avLst/>
            </a:prstGeom>
          </p:spPr>
        </p:pic>
        <p:sp>
          <p:nvSpPr>
            <p:cNvPr id="42" name="Rectangle 41">
              <a:extLst>
                <a:ext uri="{FF2B5EF4-FFF2-40B4-BE49-F238E27FC236}">
                  <a16:creationId xmlns:a16="http://schemas.microsoft.com/office/drawing/2014/main" id="{DA232A4C-62B7-485C-AFDB-FA0EF1EA882A}"/>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3848DAE-DDDF-4C1F-9541-E65EC151D868}"/>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4AE4F00-185A-4771-BB3F-B7E6E9F885A8}"/>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B8F25DA6-0258-4047-91AC-9E22CB234B72}"/>
              </a:ext>
            </a:extLst>
          </p:cNvPr>
          <p:cNvCxnSpPr>
            <a:cxnSpLocks/>
            <a:stCxn id="58" idx="3"/>
          </p:cNvCxnSpPr>
          <p:nvPr/>
        </p:nvCxnSpPr>
        <p:spPr>
          <a:xfrm flipH="1">
            <a:off x="10696194" y="2797670"/>
            <a:ext cx="143670" cy="419389"/>
          </a:xfrm>
          <a:prstGeom prst="line">
            <a:avLst/>
          </a:prstGeom>
          <a:ln w="28575" cap="flat" cmpd="sng" algn="ctr">
            <a:solidFill>
              <a:srgbClr val="B8A97F"/>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AEC3BDF6-B016-42FA-A42A-8D00386D72C8}"/>
              </a:ext>
            </a:extLst>
          </p:cNvPr>
          <p:cNvCxnSpPr>
            <a:cxnSpLocks/>
            <a:stCxn id="58" idx="5"/>
          </p:cNvCxnSpPr>
          <p:nvPr/>
        </p:nvCxnSpPr>
        <p:spPr>
          <a:xfrm>
            <a:off x="11348980" y="2797670"/>
            <a:ext cx="822225" cy="1424387"/>
          </a:xfrm>
          <a:prstGeom prst="line">
            <a:avLst/>
          </a:prstGeom>
          <a:ln w="28575" cap="flat" cmpd="sng" algn="ctr">
            <a:solidFill>
              <a:srgbClr val="B8A97F"/>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FC701BFD-2457-4E85-AFA7-2830BFE3AF8E}"/>
              </a:ext>
            </a:extLst>
          </p:cNvPr>
          <p:cNvCxnSpPr>
            <a:cxnSpLocks/>
            <a:stCxn id="58" idx="4"/>
          </p:cNvCxnSpPr>
          <p:nvPr/>
        </p:nvCxnSpPr>
        <p:spPr>
          <a:xfrm>
            <a:off x="11094422" y="2903112"/>
            <a:ext cx="0" cy="1742337"/>
          </a:xfrm>
          <a:prstGeom prst="line">
            <a:avLst/>
          </a:prstGeom>
          <a:ln w="28575" cap="flat" cmpd="sng" algn="ctr">
            <a:solidFill>
              <a:srgbClr val="B8A97F"/>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2E29E29C-26ED-4E81-8C3C-9752581E1D0E}"/>
              </a:ext>
            </a:extLst>
          </p:cNvPr>
          <p:cNvCxnSpPr>
            <a:cxnSpLocks/>
          </p:cNvCxnSpPr>
          <p:nvPr/>
        </p:nvCxnSpPr>
        <p:spPr>
          <a:xfrm flipH="1">
            <a:off x="8582076" y="2608061"/>
            <a:ext cx="2224987" cy="2478092"/>
          </a:xfrm>
          <a:prstGeom prst="line">
            <a:avLst/>
          </a:prstGeom>
          <a:ln w="28575" cap="flat" cmpd="sng" algn="ctr">
            <a:solidFill>
              <a:srgbClr val="B8A97F"/>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grpSp>
        <p:nvGrpSpPr>
          <p:cNvPr id="57" name="Group 56">
            <a:extLst>
              <a:ext uri="{FF2B5EF4-FFF2-40B4-BE49-F238E27FC236}">
                <a16:creationId xmlns:a16="http://schemas.microsoft.com/office/drawing/2014/main" id="{43554BAD-E563-4B8B-868A-08505DB8B1B3}"/>
              </a:ext>
            </a:extLst>
          </p:cNvPr>
          <p:cNvGrpSpPr/>
          <p:nvPr/>
        </p:nvGrpSpPr>
        <p:grpSpPr>
          <a:xfrm>
            <a:off x="10734422" y="2183112"/>
            <a:ext cx="720000" cy="720000"/>
            <a:chOff x="10197529" y="11075867"/>
            <a:chExt cx="720000" cy="720000"/>
          </a:xfrm>
          <a:effectLst>
            <a:outerShdw blurRad="50800" dist="38100" algn="l" rotWithShape="0">
              <a:prstClr val="black">
                <a:alpha val="40000"/>
              </a:prstClr>
            </a:outerShdw>
          </a:effectLst>
        </p:grpSpPr>
        <p:sp>
          <p:nvSpPr>
            <p:cNvPr id="58" name="Oval 57">
              <a:extLst>
                <a:ext uri="{FF2B5EF4-FFF2-40B4-BE49-F238E27FC236}">
                  <a16:creationId xmlns:a16="http://schemas.microsoft.com/office/drawing/2014/main" id="{8A9869F4-09BB-4F23-8061-9E707D44C0AE}"/>
                </a:ext>
              </a:extLst>
            </p:cNvPr>
            <p:cNvSpPr/>
            <p:nvPr/>
          </p:nvSpPr>
          <p:spPr>
            <a:xfrm>
              <a:off x="10197529" y="11075867"/>
              <a:ext cx="720000" cy="720000"/>
            </a:xfrm>
            <a:prstGeom prst="ellipse">
              <a:avLst/>
            </a:prstGeom>
            <a:solidFill>
              <a:srgbClr val="B8A97F"/>
            </a:solidFill>
            <a:ln>
              <a:solidFill>
                <a:srgbClr val="B8A97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9" name="Graphic 58" descr="Group of people outline">
              <a:extLst>
                <a:ext uri="{FF2B5EF4-FFF2-40B4-BE49-F238E27FC236}">
                  <a16:creationId xmlns:a16="http://schemas.microsoft.com/office/drawing/2014/main" id="{08FC776D-9201-495F-8061-5F3F37929DE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339486" y="11243579"/>
              <a:ext cx="436086" cy="432000"/>
            </a:xfrm>
            <a:prstGeom prst="rect">
              <a:avLst/>
            </a:prstGeom>
          </p:spPr>
        </p:pic>
      </p:grpSp>
      <p:pic>
        <p:nvPicPr>
          <p:cNvPr id="91" name="Online Media 90" title="Environment and Social impact assessment for the proposed Tilenga Project">
            <a:hlinkClick r:id="" action="ppaction://media"/>
            <a:extLst>
              <a:ext uri="{FF2B5EF4-FFF2-40B4-BE49-F238E27FC236}">
                <a16:creationId xmlns:a16="http://schemas.microsoft.com/office/drawing/2014/main" id="{899148EA-4E8B-4974-A0F8-D3D5728EF18B}"/>
              </a:ext>
            </a:extLst>
          </p:cNvPr>
          <p:cNvPicPr>
            <a:picLocks noRot="1" noChangeAspect="1"/>
          </p:cNvPicPr>
          <p:nvPr>
            <a:videoFile r:link="rId1"/>
          </p:nvPr>
        </p:nvPicPr>
        <p:blipFill>
          <a:blip r:embed="rId23"/>
          <a:stretch>
            <a:fillRect/>
          </a:stretch>
        </p:blipFill>
        <p:spPr>
          <a:xfrm>
            <a:off x="9802244" y="6458022"/>
            <a:ext cx="3480558" cy="1966516"/>
          </a:xfrm>
          <a:prstGeom prst="rect">
            <a:avLst/>
          </a:prstGeom>
        </p:spPr>
      </p:pic>
      <p:pic>
        <p:nvPicPr>
          <p:cNvPr id="1028" name="Picture 4" descr=" ">
            <a:extLst>
              <a:ext uri="{FF2B5EF4-FFF2-40B4-BE49-F238E27FC236}">
                <a16:creationId xmlns:a16="http://schemas.microsoft.com/office/drawing/2014/main" id="{4EAC441F-1531-47A6-8C01-1563D44AEFE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787852" y="8950211"/>
            <a:ext cx="3302904" cy="1860312"/>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520138C8-B8EC-4AA9-8B4B-B9EADEDDFE51}"/>
              </a:ext>
            </a:extLst>
          </p:cNvPr>
          <p:cNvSpPr txBox="1"/>
          <p:nvPr/>
        </p:nvSpPr>
        <p:spPr>
          <a:xfrm>
            <a:off x="9787852" y="10902091"/>
            <a:ext cx="3302904" cy="338554"/>
          </a:xfrm>
          <a:prstGeom prst="rect">
            <a:avLst/>
          </a:prstGeom>
          <a:noFill/>
        </p:spPr>
        <p:txBody>
          <a:bodyPr wrap="square" lIns="0" tIns="0" rIns="0" bIns="0" rtlCol="0">
            <a:spAutoFit/>
          </a:bodyPr>
          <a:lstStyle/>
          <a:p>
            <a:r>
              <a:rPr lang="en-GB" sz="1100">
                <a:effectLst/>
                <a:latin typeface="Lucida Sans Unicode" panose="020B0602030504020204" pitchFamily="34" charset="0"/>
                <a:ea typeface="Times New Roman" panose="02020603050405020304" pitchFamily="18" charset="0"/>
              </a:rPr>
              <a:t>Public hearing for the Kingfisher ESIA</a:t>
            </a:r>
            <a:br>
              <a:rPr lang="en-GB" sz="1100">
                <a:effectLst/>
                <a:latin typeface="Lucida Sans Unicode" panose="020B0602030504020204" pitchFamily="34" charset="0"/>
                <a:ea typeface="Times New Roman" panose="02020603050405020304" pitchFamily="18" charset="0"/>
              </a:rPr>
            </a:br>
            <a:r>
              <a:rPr lang="en-GB" sz="1100">
                <a:effectLst/>
                <a:latin typeface="Lucida Sans Unicode" panose="020B0602030504020204" pitchFamily="34" charset="0"/>
                <a:ea typeface="Times New Roman" panose="02020603050405020304" pitchFamily="18" charset="0"/>
              </a:rPr>
              <a:t>source: </a:t>
            </a:r>
            <a:r>
              <a:rPr lang="en-GB" sz="1100">
                <a:effectLst/>
                <a:latin typeface="Lucida Sans Unicode" panose="020B0602030504020204" pitchFamily="34" charset="0"/>
                <a:ea typeface="Times New Roman" panose="02020603050405020304" pitchFamily="18" charset="0"/>
                <a:hlinkClick r:id="rId25"/>
              </a:rPr>
              <a:t>NewVision Media </a:t>
            </a:r>
            <a:endParaRPr lang="en-GB" sz="2000"/>
          </a:p>
        </p:txBody>
      </p:sp>
      <p:pic>
        <p:nvPicPr>
          <p:cNvPr id="47" name="Picture 46" descr="Text&#10;&#10;Description automatically generated" hidden="1">
            <a:extLst>
              <a:ext uri="{FF2B5EF4-FFF2-40B4-BE49-F238E27FC236}">
                <a16:creationId xmlns:a16="http://schemas.microsoft.com/office/drawing/2014/main" id="{F1A1A96A-F4A4-4DEC-B24B-1074078E1DB1}"/>
              </a:ext>
            </a:extLst>
          </p:cNvPr>
          <p:cNvPicPr>
            <a:picLocks noChangeAspect="1"/>
          </p:cNvPicPr>
          <p:nvPr/>
        </p:nvPicPr>
        <p:blipFill>
          <a:blip r:embed="rId26"/>
          <a:stretch>
            <a:fillRect/>
          </a:stretch>
        </p:blipFill>
        <p:spPr>
          <a:xfrm>
            <a:off x="1193886" y="454979"/>
            <a:ext cx="2411224" cy="1112875"/>
          </a:xfrm>
          <a:prstGeom prst="rect">
            <a:avLst/>
          </a:prstGeom>
        </p:spPr>
      </p:pic>
      <p:sp>
        <p:nvSpPr>
          <p:cNvPr id="60" name="Oval 59">
            <a:hlinkClick r:id="" action="ppaction://hlinkshowjump?jump=firstslide"/>
            <a:extLst>
              <a:ext uri="{FF2B5EF4-FFF2-40B4-BE49-F238E27FC236}">
                <a16:creationId xmlns:a16="http://schemas.microsoft.com/office/drawing/2014/main" id="{AAC5F369-05D1-4031-A45E-40FB8C478933}"/>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Freeform 4">
            <a:hlinkClick r:id="" action="ppaction://hlinkshowjump?jump=firstslide"/>
            <a:extLst>
              <a:ext uri="{FF2B5EF4-FFF2-40B4-BE49-F238E27FC236}">
                <a16:creationId xmlns:a16="http://schemas.microsoft.com/office/drawing/2014/main" id="{6A3A6446-8F4B-491E-BF45-FB46DF4B1BC5}"/>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63" name="Slide Number Placeholder 1">
            <a:extLst>
              <a:ext uri="{FF2B5EF4-FFF2-40B4-BE49-F238E27FC236}">
                <a16:creationId xmlns:a16="http://schemas.microsoft.com/office/drawing/2014/main" id="{E827A123-7863-4DA3-B078-2D698FD11535}"/>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64" name="Group 63">
            <a:extLst>
              <a:ext uri="{FF2B5EF4-FFF2-40B4-BE49-F238E27FC236}">
                <a16:creationId xmlns:a16="http://schemas.microsoft.com/office/drawing/2014/main" id="{28BE6E33-A4A8-4C7D-893D-CB829A6C7587}"/>
              </a:ext>
            </a:extLst>
          </p:cNvPr>
          <p:cNvGrpSpPr/>
          <p:nvPr/>
        </p:nvGrpSpPr>
        <p:grpSpPr>
          <a:xfrm>
            <a:off x="17964546" y="667841"/>
            <a:ext cx="720000" cy="720000"/>
            <a:chOff x="18631604" y="2269176"/>
            <a:chExt cx="720000" cy="720000"/>
          </a:xfrm>
          <a:solidFill>
            <a:schemeClr val="accent1"/>
          </a:solidFill>
        </p:grpSpPr>
        <p:sp>
          <p:nvSpPr>
            <p:cNvPr id="66" name="Oval 65">
              <a:hlinkClick r:id="rId27" action="ppaction://hlinksldjump"/>
              <a:extLst>
                <a:ext uri="{FF2B5EF4-FFF2-40B4-BE49-F238E27FC236}">
                  <a16:creationId xmlns:a16="http://schemas.microsoft.com/office/drawing/2014/main" id="{A772FA6F-A3F5-496A-BFFF-7B07E038AC73}"/>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67" name="TextBox 66">
              <a:hlinkClick r:id="rId27" action="ppaction://hlinksldjump"/>
              <a:extLst>
                <a:ext uri="{FF2B5EF4-FFF2-40B4-BE49-F238E27FC236}">
                  <a16:creationId xmlns:a16="http://schemas.microsoft.com/office/drawing/2014/main" id="{6BAABC32-E8B3-42B0-B8C3-4615ADA4621A}"/>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68" name="Group 67">
            <a:extLst>
              <a:ext uri="{FF2B5EF4-FFF2-40B4-BE49-F238E27FC236}">
                <a16:creationId xmlns:a16="http://schemas.microsoft.com/office/drawing/2014/main" id="{21F4629D-C497-4025-8BED-099C7B39D0F4}"/>
              </a:ext>
            </a:extLst>
          </p:cNvPr>
          <p:cNvGrpSpPr/>
          <p:nvPr/>
        </p:nvGrpSpPr>
        <p:grpSpPr>
          <a:xfrm>
            <a:off x="18787479" y="639958"/>
            <a:ext cx="720000" cy="720000"/>
            <a:chOff x="18631604" y="2269176"/>
            <a:chExt cx="720000" cy="720000"/>
          </a:xfrm>
          <a:solidFill>
            <a:schemeClr val="accent1"/>
          </a:solidFill>
        </p:grpSpPr>
        <p:sp>
          <p:nvSpPr>
            <p:cNvPr id="70" name="Oval 69">
              <a:hlinkClick r:id="rId28" action="ppaction://hlinksldjump"/>
              <a:extLst>
                <a:ext uri="{FF2B5EF4-FFF2-40B4-BE49-F238E27FC236}">
                  <a16:creationId xmlns:a16="http://schemas.microsoft.com/office/drawing/2014/main" id="{669E7BFE-3519-4546-A7ED-AE80C3037982}"/>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71" name="TextBox 70">
              <a:hlinkClick r:id="rId28" action="ppaction://hlinksldjump"/>
              <a:extLst>
                <a:ext uri="{FF2B5EF4-FFF2-40B4-BE49-F238E27FC236}">
                  <a16:creationId xmlns:a16="http://schemas.microsoft.com/office/drawing/2014/main" id="{0FAA2296-4EB9-407F-A88F-37DC184A5DF2}"/>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56" name="Graphic 55" descr="Open book outline">
            <a:hlinkClick r:id="rId19" action="ppaction://hlinksldjump"/>
            <a:extLst>
              <a:ext uri="{FF2B5EF4-FFF2-40B4-BE49-F238E27FC236}">
                <a16:creationId xmlns:a16="http://schemas.microsoft.com/office/drawing/2014/main" id="{118D221B-647B-4CB9-A342-128CCDAEA98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5912319" y="787717"/>
            <a:ext cx="519085" cy="519085"/>
          </a:xfrm>
          <a:prstGeom prst="rect">
            <a:avLst/>
          </a:prstGeom>
        </p:spPr>
      </p:pic>
      <p:sp>
        <p:nvSpPr>
          <p:cNvPr id="72" name="TextBox 71">
            <a:extLst>
              <a:ext uri="{FF2B5EF4-FFF2-40B4-BE49-F238E27FC236}">
                <a16:creationId xmlns:a16="http://schemas.microsoft.com/office/drawing/2014/main" id="{D2C51645-DDF4-4DEE-9BDA-5F831442BF1E}"/>
              </a:ext>
            </a:extLst>
          </p:cNvPr>
          <p:cNvSpPr txBox="1"/>
          <p:nvPr/>
        </p:nvSpPr>
        <p:spPr>
          <a:xfrm>
            <a:off x="6906013" y="9933316"/>
            <a:ext cx="2801588" cy="314683"/>
          </a:xfrm>
          <a:prstGeom prst="rect">
            <a:avLst/>
          </a:prstGeom>
          <a:solidFill>
            <a:schemeClr val="bg1"/>
          </a:solidFill>
          <a:ln>
            <a:noFill/>
          </a:ln>
        </p:spPr>
        <p:txBody>
          <a:bodyPr wrap="square" lIns="72000" tIns="72000" rIns="72000" bIns="72000" rtlCol="0">
            <a:spAutoFit/>
          </a:bodyPr>
          <a:lstStyle/>
          <a:p>
            <a:r>
              <a:rPr lang="nl-NL" sz="1100" i="1"/>
              <a:t>Click on image for full document </a:t>
            </a:r>
            <a:endParaRPr lang="en-GB" sz="1100" i="1"/>
          </a:p>
        </p:txBody>
      </p:sp>
      <p:pic>
        <p:nvPicPr>
          <p:cNvPr id="10" name="Picture 9">
            <a:hlinkClick r:id="rId31"/>
            <a:extLst>
              <a:ext uri="{FF2B5EF4-FFF2-40B4-BE49-F238E27FC236}">
                <a16:creationId xmlns:a16="http://schemas.microsoft.com/office/drawing/2014/main" id="{3993068B-FAB0-4C68-B300-034D0325F9F3}"/>
              </a:ext>
            </a:extLst>
          </p:cNvPr>
          <p:cNvPicPr>
            <a:picLocks noChangeAspect="1"/>
          </p:cNvPicPr>
          <p:nvPr/>
        </p:nvPicPr>
        <p:blipFill>
          <a:blip r:embed="rId32"/>
          <a:stretch>
            <a:fillRect/>
          </a:stretch>
        </p:blipFill>
        <p:spPr>
          <a:xfrm>
            <a:off x="6856836" y="6356934"/>
            <a:ext cx="2759069" cy="3429461"/>
          </a:xfrm>
          <a:prstGeom prst="rect">
            <a:avLst/>
          </a:prstGeom>
          <a:effectLst>
            <a:outerShdw blurRad="50800" dist="38100" dir="2700000" algn="tl" rotWithShape="0">
              <a:prstClr val="black">
                <a:alpha val="40000"/>
              </a:prstClr>
            </a:outerShdw>
          </a:effectLst>
        </p:spPr>
      </p:pic>
      <p:sp>
        <p:nvSpPr>
          <p:cNvPr id="73" name="Content Placeholder 1">
            <a:extLst>
              <a:ext uri="{FF2B5EF4-FFF2-40B4-BE49-F238E27FC236}">
                <a16:creationId xmlns:a16="http://schemas.microsoft.com/office/drawing/2014/main" id="{4E881F2E-44D0-4996-9E5A-725CCE7D1251}"/>
              </a:ext>
            </a:extLst>
          </p:cNvPr>
          <p:cNvSpPr txBox="1">
            <a:spLocks/>
          </p:cNvSpPr>
          <p:nvPr/>
        </p:nvSpPr>
        <p:spPr bwMode="ltGray">
          <a:xfrm>
            <a:off x="1198481" y="2912135"/>
            <a:ext cx="5172777" cy="7506540"/>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buClr>
                <a:schemeClr val="tx1"/>
              </a:buClr>
              <a:buFontTx/>
              <a:buNone/>
              <a:defRPr lang="nl-NL" sz="2800" b="0" kern="1200" baseline="0" noProof="1">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a:lstStyle>
          <a:p>
            <a:pPr lvl="0">
              <a:lnSpc>
                <a:spcPct val="150000"/>
              </a:lnSpc>
            </a:pPr>
            <a:r>
              <a:rPr lang="en-GB" sz="1200">
                <a:solidFill>
                  <a:schemeClr val="tx1"/>
                </a:solidFill>
                <a:latin typeface="Lucida Sans Unicode" panose="020B0602030504020204" pitchFamily="34" charset="0"/>
              </a:rPr>
              <a:t>The Ugandan ESIA Regulations contain provisions for public hearings and the disclosure of reports. But until recently, this was hardly implemented in practise. In the three ESIA’s for oil projects, a major effort was made to organise public hearings and disclosure of information was given a prominent role. Was it perfect? Not yet, but at least a promising start was made. </a:t>
            </a:r>
          </a:p>
          <a:p>
            <a:pPr lvl="0">
              <a:lnSpc>
                <a:spcPct val="150000"/>
              </a:lnSpc>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Activities included:</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NEMA provided summary extracts of the ESIA Reports to the public. These extracts were published in the daily national newspapers for a two-week period. </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Technical officers from NEMA and PAU (Petroleum Authority of Uganda) appeared on talkshows to discuss the ESIA’s. </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Additional materials (also in local languages) were developed to simplify some of the key issues presented in the ESIA report.</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ESIA reports were distributed to various public places and a notice was published in national newspapers how and where to get access and provide input. </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PAU organised public hearings and invited stakeholders such as interest groups and NGOs. </a:t>
            </a: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rPr>
              <a:t>Public hearing reports were prepared by the presiding officers and submitted to NEMA. </a:t>
            </a:r>
          </a:p>
          <a:p>
            <a:pPr marL="171450" lvl="0" indent="-171450">
              <a:lnSpc>
                <a:spcPct val="150000"/>
              </a:lnSpc>
              <a:buFont typeface="Arial" panose="020B0604020202020204" pitchFamily="34" charset="0"/>
              <a:buChar char="•"/>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Responses from the public hearings and written submissions included water quality (contamination) and social and economic aspects such as employment, land governance and compensation. NEMA took a selection of the comments into account in their final decisions.</a:t>
            </a:r>
          </a:p>
          <a:p>
            <a:pPr lvl="0"/>
            <a:endParaRPr lang="en-GB" sz="1200" dirty="0">
              <a:solidFill>
                <a:schemeClr val="tx1"/>
              </a:solidFill>
              <a:latin typeface="Lucida Sans Unicode" panose="020B0602030504020204" pitchFamily="34" charset="0"/>
              <a:cs typeface="Lucida Sans Unicode" panose="020B0602030504020204" pitchFamily="34" charset="0"/>
            </a:endParaRPr>
          </a:p>
        </p:txBody>
      </p:sp>
      <p:sp>
        <p:nvSpPr>
          <p:cNvPr id="74" name="Tekstvak 11">
            <a:extLst>
              <a:ext uri="{FF2B5EF4-FFF2-40B4-BE49-F238E27FC236}">
                <a16:creationId xmlns:a16="http://schemas.microsoft.com/office/drawing/2014/main" id="{58CEF681-7777-4102-96D0-C31C9B8147B2}"/>
              </a:ext>
            </a:extLst>
          </p:cNvPr>
          <p:cNvSpPr txBox="1">
            <a:spLocks noChangeArrowheads="1"/>
          </p:cNvSpPr>
          <p:nvPr/>
        </p:nvSpPr>
        <p:spPr bwMode="auto">
          <a:xfrm>
            <a:off x="14679136" y="2149097"/>
            <a:ext cx="4269948" cy="4757026"/>
          </a:xfrm>
          <a:prstGeom prst="rect">
            <a:avLst/>
          </a:prstGeom>
          <a:solidFill>
            <a:schemeClr val="accent2">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180000" tIns="180000" rIns="180000" bIns="180000" anchor="t" anchorCtr="0" upright="1">
            <a:spAutoFit/>
          </a:bodyPr>
          <a:lstStyle/>
          <a:p>
            <a:pPr>
              <a:lnSpc>
                <a:spcPct val="150000"/>
              </a:lnSpc>
              <a:spcAft>
                <a:spcPts val="600"/>
              </a:spcAft>
            </a:pPr>
            <a:r>
              <a:rPr lang="en-GB" sz="1600">
                <a:solidFill>
                  <a:srgbClr val="FFFFFF"/>
                </a:solidFill>
                <a:effectLst/>
                <a:latin typeface="Lucida Sans Unicode" panose="020B0602030504020204" pitchFamily="34" charset="0"/>
                <a:ea typeface="Times New Roman" panose="02020603050405020304" pitchFamily="18" charset="0"/>
              </a:rPr>
              <a:t>Why is stakeholder participation important?</a:t>
            </a:r>
          </a:p>
          <a:p>
            <a:pPr>
              <a:lnSpc>
                <a:spcPct val="150000"/>
              </a:lnSpc>
            </a:pPr>
            <a:r>
              <a:rPr lang="en-GB" sz="1200">
                <a:solidFill>
                  <a:srgbClr val="FFFFFF"/>
                </a:solidFill>
                <a:effectLst/>
                <a:latin typeface="Lucida Sans Unicode" panose="020B0602030504020204" pitchFamily="34" charset="0"/>
                <a:ea typeface="Times New Roman" panose="02020603050405020304" pitchFamily="18" charset="0"/>
              </a:rPr>
              <a:t>Stakeholder participation is one of the basic pillars of effective ESIA, together with transparency and quality of information. Early and regular involvement of stakeholders improves the quality and variety of information, such as use of local knowledge, and builds trust and support. It may reduce costs and delays due to conflicts and errors.  </a:t>
            </a:r>
          </a:p>
          <a:p>
            <a:pPr>
              <a:lnSpc>
                <a:spcPct val="150000"/>
              </a:lnSpc>
            </a:pPr>
            <a:r>
              <a:rPr lang="en-GB" sz="1200">
                <a:solidFill>
                  <a:srgbClr val="FFFFFF"/>
                </a:solidFill>
                <a:effectLst/>
                <a:latin typeface="Lucida Sans Unicode" panose="020B0602030504020204" pitchFamily="34" charset="0"/>
                <a:ea typeface="Times New Roman" panose="02020603050405020304" pitchFamily="18" charset="0"/>
              </a:rPr>
              <a:t>It increases understanding of potential impacts. </a:t>
            </a:r>
          </a:p>
          <a:p>
            <a:pPr>
              <a:lnSpc>
                <a:spcPct val="150000"/>
              </a:lnSpc>
            </a:pPr>
            <a:r>
              <a:rPr lang="en-GB" sz="1200">
                <a:solidFill>
                  <a:srgbClr val="FFFFFF"/>
                </a:solidFill>
                <a:effectLst/>
                <a:latin typeface="Lucida Sans Unicode" panose="020B0602030504020204" pitchFamily="34" charset="0"/>
                <a:ea typeface="Times New Roman" panose="02020603050405020304" pitchFamily="18" charset="0"/>
              </a:rPr>
              <a:t>It also ensures to identify controversial issues and provides a possible forum to resolve these. And it ensures more transparent procedures and increased public confidence in the process, which contributes to better acceptance of decision-making. </a:t>
            </a:r>
          </a:p>
        </p:txBody>
      </p:sp>
      <p:sp>
        <p:nvSpPr>
          <p:cNvPr id="75" name="Tekstvak 10">
            <a:extLst>
              <a:ext uri="{FF2B5EF4-FFF2-40B4-BE49-F238E27FC236}">
                <a16:creationId xmlns:a16="http://schemas.microsoft.com/office/drawing/2014/main" id="{512745DC-CAC2-4B2D-ADA5-4C420AD3758A}"/>
              </a:ext>
            </a:extLst>
          </p:cNvPr>
          <p:cNvSpPr txBox="1">
            <a:spLocks noChangeArrowheads="1"/>
          </p:cNvSpPr>
          <p:nvPr/>
        </p:nvSpPr>
        <p:spPr bwMode="auto">
          <a:xfrm>
            <a:off x="14683951" y="7190205"/>
            <a:ext cx="4269948" cy="4110695"/>
          </a:xfrm>
          <a:prstGeom prst="rect">
            <a:avLst/>
          </a:prstGeom>
          <a:solidFill>
            <a:srgbClr val="638B9F"/>
          </a:solidFill>
          <a:ln w="12700">
            <a:solidFill>
              <a:srgbClr val="638B9F"/>
            </a:solidFill>
            <a:miter lim="800000"/>
            <a:headEnd/>
            <a:tailEnd/>
          </a:ln>
        </p:spPr>
        <p:txBody>
          <a:bodyPr rot="0" vert="horz" wrap="square" lIns="180000" tIns="180000" rIns="180000" bIns="180000" anchor="t" anchorCtr="0" upright="1">
            <a:spAutoFit/>
          </a:bodyPr>
          <a:lstStyle/>
          <a:p>
            <a:pPr>
              <a:lnSpc>
                <a:spcPct val="150000"/>
              </a:lnSpc>
              <a:spcAft>
                <a:spcPts val="600"/>
              </a:spcAft>
            </a:pPr>
            <a:r>
              <a:rPr lang="en-GB" sz="1600">
                <a:solidFill>
                  <a:schemeClr val="bg1"/>
                </a:solidFill>
                <a:effectLst/>
                <a:latin typeface="Lucida Sans Unicode" panose="020B0602030504020204" pitchFamily="34" charset="0"/>
                <a:ea typeface="Times New Roman" panose="02020603050405020304" pitchFamily="18" charset="0"/>
              </a:rPr>
              <a:t>Improved implementation over time</a:t>
            </a:r>
          </a:p>
          <a:p>
            <a:pPr>
              <a:lnSpc>
                <a:spcPct val="150000"/>
              </a:lnSpc>
              <a:spcAft>
                <a:spcPts val="600"/>
              </a:spcAft>
            </a:pPr>
            <a:r>
              <a:rPr lang="en-GB" sz="1200">
                <a:solidFill>
                  <a:schemeClr val="bg1"/>
                </a:solidFill>
                <a:effectLst/>
                <a:latin typeface="Lucida Sans Unicode" panose="020B0602030504020204" pitchFamily="34" charset="0"/>
                <a:ea typeface="Calibri" panose="020F0502020204030204" pitchFamily="34" charset="0"/>
                <a:cs typeface="Lucida Sans Unicode" panose="020B0602030504020204" pitchFamily="34" charset="0"/>
              </a:rPr>
              <a:t>We saw an improvement in the organisation of the hearings over the course of the three ESIAs. The public hearings of the first ESIA for Tilenga were organised for too many people (1000 persons), in a short time frame, facilitated by a presiding officer who was not considered fully independent by some stakeholders. For the second and third ESIA ( Kingfisher and EACOP respectively) used more time and different locations and had an independent facilitator presiding over the hearings. This was important for public confidence in the continuation of the project. </a:t>
            </a:r>
            <a:endParaRPr lang="en-GB" sz="1000">
              <a:solidFill>
                <a:schemeClr val="bg1"/>
              </a:solidFill>
              <a:effectLst/>
              <a:latin typeface="Lucida Sans Unicode" panose="020B0602030504020204" pitchFamily="34" charset="0"/>
              <a:ea typeface="Times New Roman" panose="02020603050405020304" pitchFamily="18" charset="0"/>
            </a:endParaRPr>
          </a:p>
        </p:txBody>
      </p:sp>
      <p:sp>
        <p:nvSpPr>
          <p:cNvPr id="76" name="TextBox 75">
            <a:extLst>
              <a:ext uri="{FF2B5EF4-FFF2-40B4-BE49-F238E27FC236}">
                <a16:creationId xmlns:a16="http://schemas.microsoft.com/office/drawing/2014/main" id="{2EA33CB6-C02C-4BA8-B0E5-BEA0F1970D6B}"/>
              </a:ext>
            </a:extLst>
          </p:cNvPr>
          <p:cNvSpPr txBox="1"/>
          <p:nvPr/>
        </p:nvSpPr>
        <p:spPr>
          <a:xfrm>
            <a:off x="9802244" y="8500203"/>
            <a:ext cx="3480558" cy="338554"/>
          </a:xfrm>
          <a:prstGeom prst="rect">
            <a:avLst/>
          </a:prstGeom>
          <a:noFill/>
        </p:spPr>
        <p:txBody>
          <a:bodyPr wrap="square" lIns="0" tIns="0" rIns="0" bIns="0" rtlCol="0">
            <a:spAutoFit/>
          </a:bodyPr>
          <a:lstStyle/>
          <a:p>
            <a:r>
              <a:rPr lang="nl-NL" sz="1100" i="1">
                <a:hlinkClick r:id="rId33"/>
              </a:rPr>
              <a:t>If content is not automatically enabled, click here for link to video on YouTube. </a:t>
            </a:r>
            <a:endParaRPr lang="en-GB" sz="1100" i="1"/>
          </a:p>
        </p:txBody>
      </p:sp>
    </p:spTree>
    <p:extLst>
      <p:ext uri="{BB962C8B-B14F-4D97-AF65-F5344CB8AC3E}">
        <p14:creationId xmlns:p14="http://schemas.microsoft.com/office/powerpoint/2010/main" val="42724027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211 -0.1323 L -0.00353 -0.00602 " pathEditMode="relative" rAng="0" ptsTypes="AA">
                                      <p:cBhvr>
                                        <p:cTn id="6" dur="2000" fill="hold"/>
                                        <p:tgtEl>
                                          <p:spTgt spid="57"/>
                                        </p:tgtEl>
                                        <p:attrNameLst>
                                          <p:attrName>ppt_x</p:attrName>
                                          <p:attrName>ppt_y</p:attrName>
                                        </p:attrNameLst>
                                      </p:cBhvr>
                                      <p:rCtr x="3929" y="6308"/>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91"/>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65B1F-BCCC-4581-8D77-3C7628AC7D5D}"/>
              </a:ext>
            </a:extLst>
          </p:cNvPr>
          <p:cNvSpPr>
            <a:spLocks noGrp="1"/>
          </p:cNvSpPr>
          <p:nvPr>
            <p:ph sz="half" idx="1"/>
          </p:nvPr>
        </p:nvSpPr>
        <p:spPr>
          <a:xfrm>
            <a:off x="1211760" y="3823668"/>
            <a:ext cx="4956753" cy="7368236"/>
          </a:xfrm>
        </p:spPr>
        <p:txBody>
          <a:bodyPr/>
          <a:lstStyle/>
          <a:p>
            <a:pPr>
              <a:lnSpc>
                <a:spcPct val="150000"/>
              </a:lnSpc>
            </a:pPr>
            <a:r>
              <a:rPr lang="en-GB" sz="1200">
                <a:solidFill>
                  <a:schemeClr val="tx1"/>
                </a:solidFill>
                <a:latin typeface="Lucida Sans Unicode" panose="020B0602030504020204" pitchFamily="34" charset="0"/>
              </a:rPr>
              <a:t>Prior to these ESIAs, NEMA conducted their review process mainly using written comments of relevant stakeholders and ministries, departments and agencies. The comments were sent separatelyto NEMA and included comments on minor errors in texts, which were not really essential shortcomings relevant to decision making.</a:t>
            </a:r>
          </a:p>
          <a:p>
            <a:pPr>
              <a:lnSpc>
                <a:spcPct val="150000"/>
              </a:lnSpc>
            </a:pPr>
            <a:endParaRPr lang="en-GB" sz="1200">
              <a:solidFill>
                <a:schemeClr val="tx1"/>
              </a:solidFill>
              <a:latin typeface="Lucida Sans Unicode" panose="020B0602030504020204" pitchFamily="34" charset="0"/>
            </a:endParaRPr>
          </a:p>
          <a:p>
            <a:pPr>
              <a:lnSpc>
                <a:spcPct val="150000"/>
              </a:lnSpc>
            </a:pPr>
            <a:r>
              <a:rPr lang="en-GB" sz="1200">
                <a:solidFill>
                  <a:schemeClr val="tx1"/>
                </a:solidFill>
                <a:latin typeface="Lucida Sans Unicode" panose="020B0602030504020204" pitchFamily="34" charset="0"/>
              </a:rPr>
              <a:t>In 2017, a NEMA delegation visited the NCEA to conduct a five-day review of the scoping report for the ESIA for East African Crude Oil Pipeline (EACOP), </a:t>
            </a:r>
            <a:r>
              <a:rPr lang="en-GB" sz="1200" i="1">
                <a:solidFill>
                  <a:schemeClr val="tx1"/>
                </a:solidFill>
                <a:latin typeface="Lucida Sans Unicode" panose="020B0602030504020204" pitchFamily="34" charset="0"/>
              </a:rPr>
              <a:t>together</a:t>
            </a:r>
            <a:r>
              <a:rPr lang="en-GB" sz="1200">
                <a:solidFill>
                  <a:schemeClr val="tx1"/>
                </a:solidFill>
                <a:latin typeface="Lucida Sans Unicode" panose="020B0602030504020204" pitchFamily="34" charset="0"/>
              </a:rPr>
              <a:t> with a working group of experts we had composed for this purpose. NEMA noticed that such a separate working session of a couple of days was highly effective and much more efficient than receiving only written inputs. </a:t>
            </a:r>
          </a:p>
          <a:p>
            <a:pPr>
              <a:lnSpc>
                <a:spcPct val="150000"/>
              </a:lnSpc>
            </a:pPr>
            <a:endParaRPr lang="en-GB" sz="1200">
              <a:solidFill>
                <a:schemeClr val="tx1"/>
              </a:solidFill>
              <a:latin typeface="Lucida Sans Unicode" panose="020B0602030504020204" pitchFamily="34" charset="0"/>
            </a:endParaRPr>
          </a:p>
          <a:p>
            <a:pPr>
              <a:lnSpc>
                <a:spcPct val="150000"/>
              </a:lnSpc>
            </a:pPr>
            <a:r>
              <a:rPr lang="en-GB" sz="1200">
                <a:solidFill>
                  <a:schemeClr val="tx1"/>
                </a:solidFill>
                <a:latin typeface="Lucida Sans Unicode" panose="020B0602030504020204" pitchFamily="34" charset="0"/>
              </a:rPr>
              <a:t>In the subsequent ESIA reviews, NEMA invited  ca. 40 representatives from lead agencies and local authorities to review the ESIA and the Environmental and Social Management Plan. Instead of working in isolation, the participants discussed the ESIA together, becoming aware of each other viewpoints and reaching consensus on various issues. Although these review sessions are costly*, NEMA aims to make participatory review a common practice in future ESIAs for large projects with significant impacts. </a:t>
            </a:r>
          </a:p>
          <a:p>
            <a:endParaRPr lang="en-GB" sz="1200">
              <a:solidFill>
                <a:schemeClr val="tx1"/>
              </a:solidFill>
              <a:latin typeface="Lucida Sans Unicode" panose="020B0602030504020204" pitchFamily="34" charset="0"/>
              <a:cs typeface="Lucida Sans Unicode" panose="020B0602030504020204" pitchFamily="34" charset="0"/>
            </a:endParaRPr>
          </a:p>
          <a:p>
            <a:endParaRPr lang="en-GB" sz="1200">
              <a:solidFill>
                <a:schemeClr val="tx1"/>
              </a:solidFill>
              <a:latin typeface="Lucida Sans Unicode" panose="020B0602030504020204" pitchFamily="34" charset="0"/>
              <a:cs typeface="Lucida Sans Unicode" panose="020B0602030504020204" pitchFamily="34" charset="0"/>
            </a:endParaRPr>
          </a:p>
          <a:p>
            <a:endParaRPr lang="en-GB" sz="1200">
              <a:solidFill>
                <a:schemeClr val="tx1"/>
              </a:solidFill>
              <a:latin typeface="Lucida Sans Unicode" panose="020B0602030504020204" pitchFamily="34" charset="0"/>
              <a:cs typeface="Lucida Sans Unicode" panose="020B0602030504020204" pitchFamily="34" charset="0"/>
            </a:endParaRPr>
          </a:p>
          <a:p>
            <a:endParaRPr lang="en-GB" sz="1200">
              <a:solidFill>
                <a:schemeClr val="tx1"/>
              </a:solidFill>
              <a:latin typeface="Lucida Sans Unicode" panose="020B0602030504020204" pitchFamily="34" charset="0"/>
              <a:cs typeface="Lucida Sans Unicode" panose="020B0602030504020204" pitchFamily="34" charset="0"/>
            </a:endParaRPr>
          </a:p>
          <a:p>
            <a:r>
              <a:rPr lang="en-GB" sz="1100" i="1">
                <a:solidFill>
                  <a:schemeClr val="tx1"/>
                </a:solidFill>
                <a:latin typeface="Lucida Sans Unicode" panose="020B0602030504020204" pitchFamily="34" charset="0"/>
                <a:cs typeface="Lucida Sans Unicode" panose="020B0602030504020204" pitchFamily="34" charset="0"/>
              </a:rPr>
              <a:t>* The participatory review sessions for the Tilenga, Eacop and Kingfiser projects </a:t>
            </a:r>
            <a:r>
              <a:rPr lang="en-GB" sz="1100" i="1">
                <a:solidFill>
                  <a:schemeClr val="tx1"/>
                </a:solidFill>
                <a:latin typeface="Lucida Sans Unicode" panose="020B0602030504020204" pitchFamily="34" charset="0"/>
              </a:rPr>
              <a:t>were financially supported by the Oil-for-Development Programme of the Norwegian government. </a:t>
            </a:r>
            <a:endParaRPr lang="en-GB" sz="1100" i="1" dirty="0">
              <a:solidFill>
                <a:schemeClr val="tx1"/>
              </a:solidFill>
              <a:latin typeface="Lucida Sans Unicode" panose="020B0602030504020204" pitchFamily="34" charset="0"/>
              <a:cs typeface="Lucida Sans Unicode" panose="020B0602030504020204" pitchFamily="34" charset="0"/>
            </a:endParaRPr>
          </a:p>
        </p:txBody>
      </p:sp>
      <p:sp>
        <p:nvSpPr>
          <p:cNvPr id="4" name="Title 3">
            <a:extLst>
              <a:ext uri="{FF2B5EF4-FFF2-40B4-BE49-F238E27FC236}">
                <a16:creationId xmlns:a16="http://schemas.microsoft.com/office/drawing/2014/main" id="{98076914-43CB-44C5-A46E-C02F891770F3}"/>
              </a:ext>
            </a:extLst>
          </p:cNvPr>
          <p:cNvSpPr>
            <a:spLocks noGrp="1"/>
          </p:cNvSpPr>
          <p:nvPr>
            <p:ph type="title"/>
          </p:nvPr>
        </p:nvSpPr>
        <p:spPr>
          <a:xfrm>
            <a:off x="1211761" y="2505486"/>
            <a:ext cx="4740728" cy="1122450"/>
          </a:xfrm>
        </p:spPr>
        <p:txBody>
          <a:bodyPr vert="horz" lIns="0" tIns="0" rIns="0" bIns="0" rtlCol="0" anchor="b">
            <a:noAutofit/>
          </a:bodyPr>
          <a:lstStyle/>
          <a:p>
            <a:r>
              <a:rPr lang="en-GB">
                <a:solidFill>
                  <a:srgbClr val="638B9F"/>
                </a:solidFill>
              </a:rPr>
              <a:t>Participatory review </a:t>
            </a:r>
          </a:p>
        </p:txBody>
      </p:sp>
      <p:cxnSp>
        <p:nvCxnSpPr>
          <p:cNvPr id="8" name="Straight Connector 7">
            <a:extLst>
              <a:ext uri="{FF2B5EF4-FFF2-40B4-BE49-F238E27FC236}">
                <a16:creationId xmlns:a16="http://schemas.microsoft.com/office/drawing/2014/main" id="{2AFDEC95-C972-47E1-BA62-0ADC3E4C1BAD}"/>
              </a:ext>
            </a:extLst>
          </p:cNvPr>
          <p:cNvCxnSpPr/>
          <p:nvPr/>
        </p:nvCxnSpPr>
        <p:spPr>
          <a:xfrm>
            <a:off x="6587282" y="2234079"/>
            <a:ext cx="0" cy="7804349"/>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E4E4273-63E8-4195-8479-9DD64384662A}"/>
              </a:ext>
            </a:extLst>
          </p:cNvPr>
          <p:cNvGrpSpPr>
            <a:grpSpLocks noChangeAspect="1"/>
          </p:cNvGrpSpPr>
          <p:nvPr/>
        </p:nvGrpSpPr>
        <p:grpSpPr>
          <a:xfrm>
            <a:off x="6918569" y="2133070"/>
            <a:ext cx="7665811" cy="5386481"/>
            <a:chOff x="7609720" y="2084026"/>
            <a:chExt cx="11657802" cy="8191505"/>
          </a:xfrm>
        </p:grpSpPr>
        <p:pic>
          <p:nvPicPr>
            <p:cNvPr id="10" name="Picture 9" descr="Diagram, engineering drawing&#10;&#10;Description automatically generated">
              <a:extLst>
                <a:ext uri="{FF2B5EF4-FFF2-40B4-BE49-F238E27FC236}">
                  <a16:creationId xmlns:a16="http://schemas.microsoft.com/office/drawing/2014/main" id="{3D4DC639-8A8D-4A06-AA10-A852CED8E7E7}"/>
                </a:ext>
              </a:extLst>
            </p:cNvPr>
            <p:cNvPicPr>
              <a:picLocks noChangeAspect="1"/>
            </p:cNvPicPr>
            <p:nvPr/>
          </p:nvPicPr>
          <p:blipFill>
            <a:blip r:embed="rId3"/>
            <a:stretch>
              <a:fillRect/>
            </a:stretch>
          </p:blipFill>
          <p:spPr>
            <a:xfrm>
              <a:off x="7609720" y="2084026"/>
              <a:ext cx="11605939" cy="7390106"/>
            </a:xfrm>
            <a:prstGeom prst="rect">
              <a:avLst/>
            </a:prstGeom>
          </p:spPr>
        </p:pic>
        <p:sp>
          <p:nvSpPr>
            <p:cNvPr id="11" name="Rectangle 10">
              <a:extLst>
                <a:ext uri="{FF2B5EF4-FFF2-40B4-BE49-F238E27FC236}">
                  <a16:creationId xmlns:a16="http://schemas.microsoft.com/office/drawing/2014/main" id="{3CFEDE06-A436-46A1-A444-E22ADA52B438}"/>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C20CA0F-8194-4B2C-835F-A844C77BB758}"/>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2D4661-82DE-446D-992E-421357C13625}"/>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58FA8B25-D364-441D-81ED-FFA8D30A0C29}"/>
              </a:ext>
            </a:extLst>
          </p:cNvPr>
          <p:cNvGrpSpPr/>
          <p:nvPr/>
        </p:nvGrpSpPr>
        <p:grpSpPr>
          <a:xfrm>
            <a:off x="10603703" y="2482689"/>
            <a:ext cx="720000" cy="720000"/>
            <a:chOff x="11814203" y="11063585"/>
            <a:chExt cx="720000" cy="720000"/>
          </a:xfrm>
          <a:effectLst>
            <a:outerShdw blurRad="50800" dist="38100" dir="2700000" algn="tl" rotWithShape="0">
              <a:prstClr val="black">
                <a:alpha val="40000"/>
              </a:prstClr>
            </a:outerShdw>
          </a:effectLst>
        </p:grpSpPr>
        <p:sp>
          <p:nvSpPr>
            <p:cNvPr id="46" name="Oval 45">
              <a:hlinkClick r:id="rId4" action="ppaction://hlinksldjump"/>
              <a:extLst>
                <a:ext uri="{FF2B5EF4-FFF2-40B4-BE49-F238E27FC236}">
                  <a16:creationId xmlns:a16="http://schemas.microsoft.com/office/drawing/2014/main" id="{538E500E-EFE0-40A5-9424-F3F02608DD35}"/>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47" name="Graphic 46" descr="Meeting outline">
              <a:extLst>
                <a:ext uri="{FF2B5EF4-FFF2-40B4-BE49-F238E27FC236}">
                  <a16:creationId xmlns:a16="http://schemas.microsoft.com/office/drawing/2014/main" id="{2FA09CD8-6B7F-4B4B-BECC-A81FF63082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80307" y="11210458"/>
              <a:ext cx="394908" cy="394908"/>
            </a:xfrm>
            <a:prstGeom prst="rect">
              <a:avLst/>
            </a:prstGeom>
          </p:spPr>
        </p:pic>
      </p:grpSp>
      <p:cxnSp>
        <p:nvCxnSpPr>
          <p:cNvPr id="48" name="Straight Arrow Connector 47">
            <a:extLst>
              <a:ext uri="{FF2B5EF4-FFF2-40B4-BE49-F238E27FC236}">
                <a16:creationId xmlns:a16="http://schemas.microsoft.com/office/drawing/2014/main" id="{CD352C54-EFD0-4AB7-8AD5-94853A2CFB9E}"/>
              </a:ext>
            </a:extLst>
          </p:cNvPr>
          <p:cNvCxnSpPr>
            <a:cxnSpLocks/>
          </p:cNvCxnSpPr>
          <p:nvPr/>
        </p:nvCxnSpPr>
        <p:spPr>
          <a:xfrm>
            <a:off x="10935736" y="3185315"/>
            <a:ext cx="9406" cy="1962228"/>
          </a:xfrm>
          <a:prstGeom prst="straightConnector1">
            <a:avLst/>
          </a:prstGeom>
          <a:ln w="38100">
            <a:solidFill>
              <a:srgbClr val="B8A97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0" name="Afbeelding 35">
            <a:extLst>
              <a:ext uri="{FF2B5EF4-FFF2-40B4-BE49-F238E27FC236}">
                <a16:creationId xmlns:a16="http://schemas.microsoft.com/office/drawing/2014/main" id="{2615499C-5CDF-4E91-B030-3FE0C324143D}"/>
              </a:ext>
            </a:extLst>
          </p:cNvPr>
          <p:cNvPicPr>
            <a:picLocks noChangeAspect="1"/>
          </p:cNvPicPr>
          <p:nvPr/>
        </p:nvPicPr>
        <p:blipFill rotWithShape="1">
          <a:blip r:embed="rId7">
            <a:extLst>
              <a:ext uri="{28A0092B-C50C-407E-A947-70E740481C1C}">
                <a14:useLocalDpi xmlns:a14="http://schemas.microsoft.com/office/drawing/2010/main" val="0"/>
              </a:ext>
            </a:extLst>
          </a:blip>
          <a:srcRect l="4489" t="10438" b="14625"/>
          <a:stretch/>
        </p:blipFill>
        <p:spPr bwMode="auto">
          <a:xfrm>
            <a:off x="7338552" y="6574457"/>
            <a:ext cx="6862510" cy="4035383"/>
          </a:xfrm>
          <a:prstGeom prst="rect">
            <a:avLst/>
          </a:prstGeom>
          <a:noFill/>
          <a:ln>
            <a:noFill/>
          </a:ln>
          <a:extLst>
            <a:ext uri="{53640926-AAD7-44D8-BBD7-CCE9431645EC}">
              <a14:shadowObscured xmlns:a14="http://schemas.microsoft.com/office/drawing/2010/main"/>
            </a:ext>
          </a:extLst>
        </p:spPr>
      </p:pic>
      <p:sp>
        <p:nvSpPr>
          <p:cNvPr id="51" name="TextBox 50">
            <a:extLst>
              <a:ext uri="{FF2B5EF4-FFF2-40B4-BE49-F238E27FC236}">
                <a16:creationId xmlns:a16="http://schemas.microsoft.com/office/drawing/2014/main" id="{AB21E32E-DD1B-4E42-A7D0-54EFB07B4E36}"/>
              </a:ext>
            </a:extLst>
          </p:cNvPr>
          <p:cNvSpPr txBox="1"/>
          <p:nvPr/>
        </p:nvSpPr>
        <p:spPr>
          <a:xfrm>
            <a:off x="7338552" y="10745740"/>
            <a:ext cx="6491562" cy="169277"/>
          </a:xfrm>
          <a:prstGeom prst="rect">
            <a:avLst/>
          </a:prstGeom>
          <a:noFill/>
        </p:spPr>
        <p:txBody>
          <a:bodyPr wrap="square" lIns="0" tIns="0" rIns="0" bIns="0" rtlCol="0">
            <a:spAutoFit/>
          </a:bodyPr>
          <a:lstStyle/>
          <a:p>
            <a:r>
              <a:rPr lang="en-GB" sz="1100">
                <a:effectLst/>
                <a:latin typeface="Lucida Sans Unicode" panose="020B0602030504020204" pitchFamily="34" charset="0"/>
                <a:ea typeface="Times New Roman" panose="02020603050405020304" pitchFamily="18" charset="0"/>
              </a:rPr>
              <a:t>Participatory review meeting in Hoima, February 2019</a:t>
            </a:r>
            <a:endParaRPr lang="en-GB" sz="2000"/>
          </a:p>
        </p:txBody>
      </p:sp>
      <p:sp>
        <p:nvSpPr>
          <p:cNvPr id="91" name="Slide Number Placeholder 4">
            <a:extLst>
              <a:ext uri="{FF2B5EF4-FFF2-40B4-BE49-F238E27FC236}">
                <a16:creationId xmlns:a16="http://schemas.microsoft.com/office/drawing/2014/main" id="{770A46DC-6B33-4E98-A240-8EEDC9DFAEE2}"/>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3</a:t>
            </a:fld>
            <a:endParaRPr lang="nl-NL" noProof="1"/>
          </a:p>
        </p:txBody>
      </p:sp>
      <p:sp>
        <p:nvSpPr>
          <p:cNvPr id="92" name="Slide Number Placeholder 4">
            <a:extLst>
              <a:ext uri="{FF2B5EF4-FFF2-40B4-BE49-F238E27FC236}">
                <a16:creationId xmlns:a16="http://schemas.microsoft.com/office/drawing/2014/main" id="{E315EE6B-541D-4E96-A62C-4FAD9B6F52B6}"/>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3</a:t>
            </a:fld>
            <a:endParaRPr lang="nl-NL" noProof="1"/>
          </a:p>
        </p:txBody>
      </p:sp>
      <p:sp>
        <p:nvSpPr>
          <p:cNvPr id="93" name="Freeform 15">
            <a:extLst>
              <a:ext uri="{FF2B5EF4-FFF2-40B4-BE49-F238E27FC236}">
                <a16:creationId xmlns:a16="http://schemas.microsoft.com/office/drawing/2014/main" id="{B4EF98DF-46FF-4E33-9AE0-4D9E9A6CF9D6}"/>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94" name="Text Box 2">
            <a:extLst>
              <a:ext uri="{FF2B5EF4-FFF2-40B4-BE49-F238E27FC236}">
                <a16:creationId xmlns:a16="http://schemas.microsoft.com/office/drawing/2014/main" id="{CF5CC93E-AD76-4F27-B394-75DB8623309E}"/>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95" name="Group 94">
            <a:extLst>
              <a:ext uri="{FF2B5EF4-FFF2-40B4-BE49-F238E27FC236}">
                <a16:creationId xmlns:a16="http://schemas.microsoft.com/office/drawing/2014/main" id="{8154C87B-7A92-4115-A0CB-37D89EAECA18}"/>
              </a:ext>
            </a:extLst>
          </p:cNvPr>
          <p:cNvGrpSpPr/>
          <p:nvPr/>
        </p:nvGrpSpPr>
        <p:grpSpPr>
          <a:xfrm>
            <a:off x="9150644" y="656152"/>
            <a:ext cx="720000" cy="720000"/>
            <a:chOff x="10197529" y="11075867"/>
            <a:chExt cx="720000" cy="720000"/>
          </a:xfrm>
        </p:grpSpPr>
        <p:sp>
          <p:nvSpPr>
            <p:cNvPr id="96" name="Oval 95">
              <a:hlinkClick r:id="rId8" action="ppaction://hlinksldjump"/>
              <a:extLst>
                <a:ext uri="{FF2B5EF4-FFF2-40B4-BE49-F238E27FC236}">
                  <a16:creationId xmlns:a16="http://schemas.microsoft.com/office/drawing/2014/main" id="{C1E06570-0047-4BAD-930A-624D9250CD71}"/>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97" name="Graphic 96" descr="Group of people outline">
              <a:hlinkClick r:id="rId8" action="ppaction://hlinksldjump"/>
              <a:extLst>
                <a:ext uri="{FF2B5EF4-FFF2-40B4-BE49-F238E27FC236}">
                  <a16:creationId xmlns:a16="http://schemas.microsoft.com/office/drawing/2014/main" id="{091474DA-1977-4D12-9D8E-C27EF4C86C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90822" y="11184843"/>
              <a:ext cx="496588" cy="491935"/>
            </a:xfrm>
            <a:prstGeom prst="rect">
              <a:avLst/>
            </a:prstGeom>
          </p:spPr>
        </p:pic>
      </p:grpSp>
      <p:grpSp>
        <p:nvGrpSpPr>
          <p:cNvPr id="98" name="Group 97">
            <a:extLst>
              <a:ext uri="{FF2B5EF4-FFF2-40B4-BE49-F238E27FC236}">
                <a16:creationId xmlns:a16="http://schemas.microsoft.com/office/drawing/2014/main" id="{45226191-C75A-448C-99D3-DB6268B4F365}"/>
              </a:ext>
            </a:extLst>
          </p:cNvPr>
          <p:cNvGrpSpPr/>
          <p:nvPr/>
        </p:nvGrpSpPr>
        <p:grpSpPr>
          <a:xfrm>
            <a:off x="10945142" y="667841"/>
            <a:ext cx="720000" cy="720000"/>
            <a:chOff x="18642421" y="4703982"/>
            <a:chExt cx="720000" cy="720000"/>
          </a:xfrm>
        </p:grpSpPr>
        <p:sp>
          <p:nvSpPr>
            <p:cNvPr id="99" name="Oval 98">
              <a:hlinkClick r:id="rId11" action="ppaction://hlinksldjump"/>
              <a:extLst>
                <a:ext uri="{FF2B5EF4-FFF2-40B4-BE49-F238E27FC236}">
                  <a16:creationId xmlns:a16="http://schemas.microsoft.com/office/drawing/2014/main" id="{7A4C0255-8248-47FA-93B5-28271810119B}"/>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100" name="Graphic 99" descr="Checklist outline">
              <a:hlinkClick r:id="rId11" action="ppaction://hlinksldjump"/>
              <a:extLst>
                <a:ext uri="{FF2B5EF4-FFF2-40B4-BE49-F238E27FC236}">
                  <a16:creationId xmlns:a16="http://schemas.microsoft.com/office/drawing/2014/main" id="{3EDA83A8-DD1B-43FC-B43D-F1F86535A2F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77268" y="4862084"/>
              <a:ext cx="435935" cy="435935"/>
            </a:xfrm>
            <a:prstGeom prst="rect">
              <a:avLst/>
            </a:prstGeom>
          </p:spPr>
        </p:pic>
      </p:grpSp>
      <p:grpSp>
        <p:nvGrpSpPr>
          <p:cNvPr id="101" name="Group 100">
            <a:extLst>
              <a:ext uri="{FF2B5EF4-FFF2-40B4-BE49-F238E27FC236}">
                <a16:creationId xmlns:a16="http://schemas.microsoft.com/office/drawing/2014/main" id="{6F11872E-6255-4F06-AE7D-0281EE68BBE9}"/>
              </a:ext>
            </a:extLst>
          </p:cNvPr>
          <p:cNvGrpSpPr/>
          <p:nvPr/>
        </p:nvGrpSpPr>
        <p:grpSpPr>
          <a:xfrm>
            <a:off x="10055109" y="672893"/>
            <a:ext cx="720000" cy="720000"/>
            <a:chOff x="11814203" y="11063585"/>
            <a:chExt cx="720000" cy="720000"/>
          </a:xfrm>
        </p:grpSpPr>
        <p:sp>
          <p:nvSpPr>
            <p:cNvPr id="102" name="Oval 101">
              <a:hlinkClick r:id="rId4" action="ppaction://hlinksldjump"/>
              <a:extLst>
                <a:ext uri="{FF2B5EF4-FFF2-40B4-BE49-F238E27FC236}">
                  <a16:creationId xmlns:a16="http://schemas.microsoft.com/office/drawing/2014/main" id="{51A7060E-B073-4A18-BDEA-FEF38C1058B4}"/>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103" name="Graphic 102" descr="Meeting outline">
              <a:hlinkClick r:id="rId4" action="ppaction://hlinksldjump"/>
              <a:extLst>
                <a:ext uri="{FF2B5EF4-FFF2-40B4-BE49-F238E27FC236}">
                  <a16:creationId xmlns:a16="http://schemas.microsoft.com/office/drawing/2014/main" id="{A7CA8C24-6F2D-48A6-BBAD-189916829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80307" y="11210458"/>
              <a:ext cx="394908" cy="394908"/>
            </a:xfrm>
            <a:prstGeom prst="rect">
              <a:avLst/>
            </a:prstGeom>
          </p:spPr>
        </p:pic>
      </p:grpSp>
      <p:grpSp>
        <p:nvGrpSpPr>
          <p:cNvPr id="104" name="Group 103">
            <a:extLst>
              <a:ext uri="{FF2B5EF4-FFF2-40B4-BE49-F238E27FC236}">
                <a16:creationId xmlns:a16="http://schemas.microsoft.com/office/drawing/2014/main" id="{88F49D8B-3DA2-433C-B97D-C2D4C277C2C5}"/>
              </a:ext>
            </a:extLst>
          </p:cNvPr>
          <p:cNvGrpSpPr/>
          <p:nvPr/>
        </p:nvGrpSpPr>
        <p:grpSpPr>
          <a:xfrm>
            <a:off x="16648667" y="651098"/>
            <a:ext cx="720000" cy="720000"/>
            <a:chOff x="18901419" y="8874625"/>
            <a:chExt cx="720000" cy="720000"/>
          </a:xfrm>
        </p:grpSpPr>
        <p:sp>
          <p:nvSpPr>
            <p:cNvPr id="105" name="Oval 104">
              <a:hlinkClick r:id="rId14" action="ppaction://hlinksldjump"/>
              <a:extLst>
                <a:ext uri="{FF2B5EF4-FFF2-40B4-BE49-F238E27FC236}">
                  <a16:creationId xmlns:a16="http://schemas.microsoft.com/office/drawing/2014/main" id="{B1F1B515-0E94-409C-B8FF-A7728B3B9FAC}"/>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106" name="Graphic 105" descr="Judge female outline">
              <a:hlinkClick r:id="rId14" action="ppaction://hlinksldjump"/>
              <a:extLst>
                <a:ext uri="{FF2B5EF4-FFF2-40B4-BE49-F238E27FC236}">
                  <a16:creationId xmlns:a16="http://schemas.microsoft.com/office/drawing/2014/main" id="{31366A01-1ABF-42CA-9ACF-C3101DAE57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004543" y="8991289"/>
              <a:ext cx="486669" cy="486669"/>
            </a:xfrm>
            <a:prstGeom prst="rect">
              <a:avLst/>
            </a:prstGeom>
          </p:spPr>
        </p:pic>
      </p:grpSp>
      <p:grpSp>
        <p:nvGrpSpPr>
          <p:cNvPr id="107" name="Group 106">
            <a:extLst>
              <a:ext uri="{FF2B5EF4-FFF2-40B4-BE49-F238E27FC236}">
                <a16:creationId xmlns:a16="http://schemas.microsoft.com/office/drawing/2014/main" id="{B4BE12B3-D616-4FC4-8B92-7BEB8435D1F6}"/>
              </a:ext>
            </a:extLst>
          </p:cNvPr>
          <p:cNvGrpSpPr/>
          <p:nvPr/>
        </p:nvGrpSpPr>
        <p:grpSpPr>
          <a:xfrm>
            <a:off x="14984224" y="657240"/>
            <a:ext cx="720000" cy="720000"/>
            <a:chOff x="18901419" y="8072301"/>
            <a:chExt cx="720000" cy="720000"/>
          </a:xfrm>
        </p:grpSpPr>
        <p:sp>
          <p:nvSpPr>
            <p:cNvPr id="108" name="Oval 107">
              <a:hlinkClick r:id="rId17" action="ppaction://hlinksldjump"/>
              <a:extLst>
                <a:ext uri="{FF2B5EF4-FFF2-40B4-BE49-F238E27FC236}">
                  <a16:creationId xmlns:a16="http://schemas.microsoft.com/office/drawing/2014/main" id="{723FD0BD-6999-460C-8149-6A104B61844D}"/>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109" name="Graphic 108" descr="Chat outline">
              <a:hlinkClick r:id="rId17" action="ppaction://hlinksldjump"/>
              <a:extLst>
                <a:ext uri="{FF2B5EF4-FFF2-40B4-BE49-F238E27FC236}">
                  <a16:creationId xmlns:a16="http://schemas.microsoft.com/office/drawing/2014/main" id="{7C88CBAB-B07F-4FD6-ADF0-EF2D1A1E34D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004543" y="8217420"/>
              <a:ext cx="499095" cy="499095"/>
            </a:xfrm>
            <a:prstGeom prst="rect">
              <a:avLst/>
            </a:prstGeom>
          </p:spPr>
        </p:pic>
      </p:grpSp>
      <p:sp>
        <p:nvSpPr>
          <p:cNvPr id="110" name="Oval 109">
            <a:hlinkClick r:id="rId20" action="ppaction://hlinksldjump"/>
            <a:extLst>
              <a:ext uri="{FF2B5EF4-FFF2-40B4-BE49-F238E27FC236}">
                <a16:creationId xmlns:a16="http://schemas.microsoft.com/office/drawing/2014/main" id="{A0864446-146C-4685-9873-FF22CD753C88}"/>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111" name="Text Box 2">
            <a:extLst>
              <a:ext uri="{FF2B5EF4-FFF2-40B4-BE49-F238E27FC236}">
                <a16:creationId xmlns:a16="http://schemas.microsoft.com/office/drawing/2014/main" id="{97B41BEB-7294-49C9-8188-5FE0E7DE6E24}"/>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112" name="Oval 111">
            <a:hlinkClick r:id="" action="ppaction://hlinkshowjump?jump=firstslide"/>
            <a:extLst>
              <a:ext uri="{FF2B5EF4-FFF2-40B4-BE49-F238E27FC236}">
                <a16:creationId xmlns:a16="http://schemas.microsoft.com/office/drawing/2014/main" id="{2A465475-C3F4-444E-B99B-3BE5B403AFFD}"/>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Freeform 4">
            <a:hlinkClick r:id="" action="ppaction://hlinkshowjump?jump=firstslide"/>
            <a:extLst>
              <a:ext uri="{FF2B5EF4-FFF2-40B4-BE49-F238E27FC236}">
                <a16:creationId xmlns:a16="http://schemas.microsoft.com/office/drawing/2014/main" id="{C9FFBE95-E201-4DB0-9AE4-B906F8AFB73A}"/>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114" name="Slide Number Placeholder 1">
            <a:extLst>
              <a:ext uri="{FF2B5EF4-FFF2-40B4-BE49-F238E27FC236}">
                <a16:creationId xmlns:a16="http://schemas.microsoft.com/office/drawing/2014/main" id="{19518E80-A834-4173-BC73-F621C391CAD0}"/>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115" name="Group 114">
            <a:extLst>
              <a:ext uri="{FF2B5EF4-FFF2-40B4-BE49-F238E27FC236}">
                <a16:creationId xmlns:a16="http://schemas.microsoft.com/office/drawing/2014/main" id="{361F7A19-1C25-448F-A3A3-2CFA0E26AEF0}"/>
              </a:ext>
            </a:extLst>
          </p:cNvPr>
          <p:cNvGrpSpPr/>
          <p:nvPr/>
        </p:nvGrpSpPr>
        <p:grpSpPr>
          <a:xfrm>
            <a:off x="17964546" y="667841"/>
            <a:ext cx="720000" cy="720000"/>
            <a:chOff x="18631604" y="2269176"/>
            <a:chExt cx="720000" cy="720000"/>
          </a:xfrm>
          <a:solidFill>
            <a:schemeClr val="accent1"/>
          </a:solidFill>
        </p:grpSpPr>
        <p:sp>
          <p:nvSpPr>
            <p:cNvPr id="116" name="Oval 115">
              <a:hlinkClick r:id="rId21" action="ppaction://hlinksldjump"/>
              <a:extLst>
                <a:ext uri="{FF2B5EF4-FFF2-40B4-BE49-F238E27FC236}">
                  <a16:creationId xmlns:a16="http://schemas.microsoft.com/office/drawing/2014/main" id="{0ED14C4A-ADEB-46B0-9AA4-71E20E232756}"/>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17" name="TextBox 116">
              <a:hlinkClick r:id="rId21" action="ppaction://hlinksldjump"/>
              <a:extLst>
                <a:ext uri="{FF2B5EF4-FFF2-40B4-BE49-F238E27FC236}">
                  <a16:creationId xmlns:a16="http://schemas.microsoft.com/office/drawing/2014/main" id="{2094472E-E9B4-4FFC-BFA2-FDFAD335EDD8}"/>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118" name="Group 117">
            <a:extLst>
              <a:ext uri="{FF2B5EF4-FFF2-40B4-BE49-F238E27FC236}">
                <a16:creationId xmlns:a16="http://schemas.microsoft.com/office/drawing/2014/main" id="{4D170890-2026-4CB0-A946-7FB9F895C259}"/>
              </a:ext>
            </a:extLst>
          </p:cNvPr>
          <p:cNvGrpSpPr/>
          <p:nvPr/>
        </p:nvGrpSpPr>
        <p:grpSpPr>
          <a:xfrm>
            <a:off x="18787479" y="639958"/>
            <a:ext cx="720000" cy="720000"/>
            <a:chOff x="18631604" y="2269176"/>
            <a:chExt cx="720000" cy="720000"/>
          </a:xfrm>
          <a:solidFill>
            <a:schemeClr val="accent1"/>
          </a:solidFill>
        </p:grpSpPr>
        <p:sp>
          <p:nvSpPr>
            <p:cNvPr id="119" name="Oval 118">
              <a:hlinkClick r:id="rId22" action="ppaction://hlinksldjump"/>
              <a:extLst>
                <a:ext uri="{FF2B5EF4-FFF2-40B4-BE49-F238E27FC236}">
                  <a16:creationId xmlns:a16="http://schemas.microsoft.com/office/drawing/2014/main" id="{80BC3845-81FA-40DD-BB0A-64613455E193}"/>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20" name="TextBox 119">
              <a:hlinkClick r:id="rId22" action="ppaction://hlinksldjump"/>
              <a:extLst>
                <a:ext uri="{FF2B5EF4-FFF2-40B4-BE49-F238E27FC236}">
                  <a16:creationId xmlns:a16="http://schemas.microsoft.com/office/drawing/2014/main" id="{2AB073F2-6050-4C2F-BD95-FD7961D9B5FB}"/>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121" name="Graphic 120" descr="Open book outline">
            <a:hlinkClick r:id="rId20" action="ppaction://hlinksldjump"/>
            <a:extLst>
              <a:ext uri="{FF2B5EF4-FFF2-40B4-BE49-F238E27FC236}">
                <a16:creationId xmlns:a16="http://schemas.microsoft.com/office/drawing/2014/main" id="{44F724EA-AC5A-49C6-AAF3-30A57C6C58C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912319" y="787717"/>
            <a:ext cx="519085" cy="519085"/>
          </a:xfrm>
          <a:prstGeom prst="rect">
            <a:avLst/>
          </a:prstGeom>
        </p:spPr>
      </p:pic>
      <p:sp>
        <p:nvSpPr>
          <p:cNvPr id="49" name="Tekstvak 11">
            <a:extLst>
              <a:ext uri="{FF2B5EF4-FFF2-40B4-BE49-F238E27FC236}">
                <a16:creationId xmlns:a16="http://schemas.microsoft.com/office/drawing/2014/main" id="{BB239B8B-A272-46E2-9525-369F5206E981}"/>
              </a:ext>
            </a:extLst>
          </p:cNvPr>
          <p:cNvSpPr txBox="1">
            <a:spLocks noChangeArrowheads="1"/>
          </p:cNvSpPr>
          <p:nvPr/>
        </p:nvSpPr>
        <p:spPr bwMode="auto">
          <a:xfrm>
            <a:off x="14574464" y="1693115"/>
            <a:ext cx="4598799" cy="6049688"/>
          </a:xfrm>
          <a:prstGeom prst="rect">
            <a:avLst/>
          </a:prstGeom>
          <a:solidFill>
            <a:schemeClr val="accent2">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180000" tIns="180000" rIns="180000" bIns="180000" anchor="t" anchorCtr="0" upright="1">
            <a:spAutoFit/>
          </a:bodyPr>
          <a:lstStyle/>
          <a:p>
            <a:pPr>
              <a:lnSpc>
                <a:spcPct val="150000"/>
              </a:lnSpc>
              <a:spcAft>
                <a:spcPts val="600"/>
              </a:spcAft>
            </a:pPr>
            <a:r>
              <a:rPr lang="en-GB" sz="1600">
                <a:solidFill>
                  <a:srgbClr val="FFFFFF"/>
                </a:solidFill>
                <a:effectLst/>
                <a:latin typeface="Lucida Sans Unicode" panose="020B0602030504020204" pitchFamily="34" charset="0"/>
                <a:ea typeface="Times New Roman" panose="02020603050405020304" pitchFamily="18" charset="0"/>
              </a:rPr>
              <a:t>Why is a good review process important?</a:t>
            </a:r>
          </a:p>
          <a:p>
            <a:pPr>
              <a:lnSpc>
                <a:spcPct val="150000"/>
              </a:lnSpc>
              <a:spcAft>
                <a:spcPts val="600"/>
              </a:spcAft>
            </a:pPr>
            <a:r>
              <a:rPr lang="en-GB" sz="1200">
                <a:solidFill>
                  <a:srgbClr val="FFFFFF"/>
                </a:solidFill>
                <a:effectLst/>
                <a:latin typeface="Lucida Sans Unicode" panose="020B0602030504020204" pitchFamily="34" charset="0"/>
                <a:ea typeface="Times New Roman" panose="02020603050405020304" pitchFamily="18" charset="0"/>
              </a:rPr>
              <a:t>During review, the quality and completeness of the information, the methods used, and the ESIA process at large is checked. If for example, infomation is incorrect it may cause (financial) setbacks during project development. Furthermore, during review the feasibility and management of environmental and social (mitigiation) measures is discussed. It is therefore important that lead agencies and local authorities involved or affected by the project development - other than the proponent - are present. In addition (independent) expertise is a valuable asset. This is why the NCEA is a strong supporter of multidisciplinary review teams. Although organising these teams and sessions seems like a lof of hassle and a lot of extra work, in the end it saves time (and money) and prevents miscommunication between the parties. It ensures that stakeholders have the same mindset and most important, that the ESIA and ESMP are really fit for purpose.</a:t>
            </a:r>
          </a:p>
        </p:txBody>
      </p:sp>
      <p:sp>
        <p:nvSpPr>
          <p:cNvPr id="52" name="Tekstvak 10">
            <a:extLst>
              <a:ext uri="{FF2B5EF4-FFF2-40B4-BE49-F238E27FC236}">
                <a16:creationId xmlns:a16="http://schemas.microsoft.com/office/drawing/2014/main" id="{012E5E18-F9F4-4870-B3DD-56BA2C15A429}"/>
              </a:ext>
            </a:extLst>
          </p:cNvPr>
          <p:cNvSpPr txBox="1">
            <a:spLocks noChangeArrowheads="1"/>
          </p:cNvSpPr>
          <p:nvPr/>
        </p:nvSpPr>
        <p:spPr bwMode="auto">
          <a:xfrm>
            <a:off x="14580170" y="7955855"/>
            <a:ext cx="4598799" cy="3556697"/>
          </a:xfrm>
          <a:prstGeom prst="rect">
            <a:avLst/>
          </a:prstGeom>
          <a:solidFill>
            <a:srgbClr val="638B9F"/>
          </a:solidFill>
          <a:ln w="12700">
            <a:solidFill>
              <a:srgbClr val="638B9F"/>
            </a:solidFill>
            <a:miter lim="800000"/>
            <a:headEnd/>
            <a:tailEnd/>
          </a:ln>
        </p:spPr>
        <p:txBody>
          <a:bodyPr rot="0" vert="horz" wrap="square" lIns="180000" tIns="180000" rIns="180000" bIns="180000" anchor="t" anchorCtr="0" upright="1">
            <a:spAutoFit/>
          </a:bodyPr>
          <a:lstStyle/>
          <a:p>
            <a:pPr>
              <a:lnSpc>
                <a:spcPct val="150000"/>
              </a:lnSpc>
              <a:spcAft>
                <a:spcPts val="600"/>
              </a:spcAft>
            </a:pPr>
            <a:r>
              <a:rPr lang="en-GB" sz="1600">
                <a:solidFill>
                  <a:schemeClr val="bg1"/>
                </a:solidFill>
                <a:effectLst/>
                <a:latin typeface="Lucida Sans Unicode" panose="020B0602030504020204" pitchFamily="34" charset="0"/>
                <a:ea typeface="Times New Roman" panose="02020603050405020304" pitchFamily="18" charset="0"/>
              </a:rPr>
              <a:t>Improved implementation over time</a:t>
            </a:r>
          </a:p>
          <a:p>
            <a:pPr>
              <a:lnSpc>
                <a:spcPct val="150000"/>
              </a:lnSpc>
            </a:pPr>
            <a:r>
              <a:rPr lang="en-GB" sz="1200">
                <a:solidFill>
                  <a:schemeClr val="bg1"/>
                </a:solidFill>
                <a:effectLst/>
                <a:latin typeface="Lucida Sans Unicode" panose="020B0602030504020204" pitchFamily="34" charset="0"/>
                <a:ea typeface="Times New Roman" panose="02020603050405020304" pitchFamily="18" charset="0"/>
              </a:rPr>
              <a:t>Since the joint review set up was new to the Ugandan lead agencies and local officials, the quality and result of the sessions improved considerably over time. While the first review had to discuss a huge list of issues,  regardless of their relevance, the most recent review session on the EACOP ESIA was already much more focused. The participants identified key issues more easily and discussions were to the point. The fact that most participants knew each other from previous sessions definitely contributed to a productive exchange. </a:t>
            </a:r>
          </a:p>
        </p:txBody>
      </p:sp>
    </p:spTree>
    <p:extLst>
      <p:ext uri="{BB962C8B-B14F-4D97-AF65-F5344CB8AC3E}">
        <p14:creationId xmlns:p14="http://schemas.microsoft.com/office/powerpoint/2010/main" val="337910511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2935 -0.15823 L 2.56575E-8 1.1319E-6 " pathEditMode="relative" rAng="0" ptsTypes="AA">
                                      <p:cBhvr>
                                        <p:cTn id="6" dur="1100" fill="hold"/>
                                        <p:tgtEl>
                                          <p:spTgt spid="45"/>
                                        </p:tgtEl>
                                        <p:attrNameLst>
                                          <p:attrName>ppt_x</p:attrName>
                                          <p:attrName>ppt_y</p:attrName>
                                        </p:attrNameLst>
                                      </p:cBhvr>
                                      <p:rCtr x="1459" y="8205"/>
                                    </p:animMotion>
                                  </p:childTnLst>
                                </p:cTn>
                              </p:par>
                            </p:childTnLst>
                          </p:cTn>
                        </p:par>
                        <p:par>
                          <p:cTn id="7" fill="hold">
                            <p:stCondLst>
                              <p:cond delay="1100"/>
                            </p:stCondLst>
                            <p:childTnLst>
                              <p:par>
                                <p:cTn id="8" presetID="10"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8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65B1F-BCCC-4581-8D77-3C7628AC7D5D}"/>
              </a:ext>
            </a:extLst>
          </p:cNvPr>
          <p:cNvSpPr>
            <a:spLocks noGrp="1"/>
          </p:cNvSpPr>
          <p:nvPr>
            <p:ph sz="half" idx="1"/>
          </p:nvPr>
        </p:nvSpPr>
        <p:spPr>
          <a:xfrm>
            <a:off x="1218401" y="4805330"/>
            <a:ext cx="5316792" cy="6528674"/>
          </a:xfrm>
        </p:spPr>
        <p:txBody>
          <a:bodyPr/>
          <a:lstStyle/>
          <a:p>
            <a:pPr>
              <a:lnSpc>
                <a:spcPct val="150000"/>
              </a:lnSpc>
            </a:pPr>
            <a:r>
              <a:rPr lang="en-GB" sz="1200">
                <a:solidFill>
                  <a:schemeClr val="tx1"/>
                </a:solidFill>
                <a:latin typeface="Lucida Sans Unicode" panose="020B0602030504020204" pitchFamily="34" charset="0"/>
              </a:rPr>
              <a:t>The environmental certificate in Uganda was generally a list with standard conditions including the administrative process. The conditions on the content – although mentioned in the ESIA – were far less in number and detail in the certificate. With support from Norwegian legal experts from the ‘Oil for Development programme’, the design of the certificate was considerably modified.</a:t>
            </a:r>
          </a:p>
          <a:p>
            <a:pPr>
              <a:lnSpc>
                <a:spcPct val="150000"/>
              </a:lnSpc>
            </a:pPr>
            <a:endParaRPr lang="en-GB" sz="1200">
              <a:solidFill>
                <a:schemeClr val="tx1"/>
              </a:solidFill>
              <a:latin typeface="Lucida Sans Unicode" panose="020B0602030504020204" pitchFamily="34" charset="0"/>
            </a:endParaRPr>
          </a:p>
          <a:p>
            <a:pPr>
              <a:lnSpc>
                <a:spcPct val="150000"/>
              </a:lnSpc>
            </a:pPr>
            <a:r>
              <a:rPr lang="en-GB" sz="1200" b="1">
                <a:solidFill>
                  <a:schemeClr val="tx1"/>
                </a:solidFill>
                <a:latin typeface="Lucida Sans Unicode" panose="020B0602030504020204" pitchFamily="34" charset="0"/>
              </a:rPr>
              <a:t>Design Environmental Certificates Tilenga, Kingfisher and EACOP:  </a:t>
            </a:r>
          </a:p>
          <a:p>
            <a:pPr>
              <a:lnSpc>
                <a:spcPct val="150000"/>
              </a:lnSpc>
            </a:pPr>
            <a:r>
              <a:rPr lang="en-GB" sz="1200">
                <a:solidFill>
                  <a:schemeClr val="tx1"/>
                </a:solidFill>
                <a:latin typeface="Lucida Sans Unicode" panose="020B0602030504020204" pitchFamily="34" charset="0"/>
              </a:rPr>
              <a:t>General provisions, which refer to applicable environmental and sectoral regulations;  and that commitments made in the ESIA must be met with” and “the ESMP must be implemented”.</a:t>
            </a:r>
          </a:p>
          <a:p>
            <a:pPr>
              <a:lnSpc>
                <a:spcPct val="150000"/>
              </a:lnSpc>
            </a:pPr>
            <a:r>
              <a:rPr lang="en-GB" sz="1200">
                <a:solidFill>
                  <a:schemeClr val="tx1"/>
                </a:solidFill>
                <a:latin typeface="Lucida Sans Unicode" panose="020B0602030504020204" pitchFamily="34" charset="0"/>
              </a:rPr>
              <a:t>Administrative provisions, about validity and transparency.</a:t>
            </a:r>
          </a:p>
          <a:p>
            <a:pPr>
              <a:lnSpc>
                <a:spcPct val="150000"/>
              </a:lnSpc>
            </a:pPr>
            <a:r>
              <a:rPr lang="en-GB" sz="1200">
                <a:solidFill>
                  <a:schemeClr val="tx1"/>
                </a:solidFill>
                <a:latin typeface="Lucida Sans Unicode" panose="020B0602030504020204" pitchFamily="34" charset="0"/>
              </a:rPr>
              <a:t>Specific project related conditionssuch as “provide alternative access routes for the communities…. “ and “Bury the pipeline at a depth of at least one metre below ground…. “</a:t>
            </a:r>
          </a:p>
          <a:p>
            <a:pPr>
              <a:lnSpc>
                <a:spcPct val="150000"/>
              </a:lnSpc>
            </a:pPr>
            <a:endParaRPr lang="en-GB" sz="1200">
              <a:solidFill>
                <a:schemeClr val="tx1"/>
              </a:solidFill>
              <a:latin typeface="Lucida Sans Unicode" panose="020B0602030504020204" pitchFamily="34" charset="0"/>
            </a:endParaRPr>
          </a:p>
          <a:p>
            <a:pPr>
              <a:lnSpc>
                <a:spcPct val="150000"/>
              </a:lnSpc>
            </a:pPr>
            <a:r>
              <a:rPr lang="en-GB" sz="1200">
                <a:solidFill>
                  <a:schemeClr val="tx1"/>
                </a:solidFill>
                <a:latin typeface="Lucida Sans Unicode" panose="020B0602030504020204" pitchFamily="34" charset="0"/>
              </a:rPr>
              <a:t>Although the adjustments may seem a small step, we consider them a huge improvement. The certificate and its conditions guide the follow up of the ESIA, the management, monitoring, compliance and communication of the (un)predicted impacts of the approved projects. Thus, if the certificate is of poor quality, the follow-up will not be effective and the project will most likely be less sustainable. </a:t>
            </a:r>
            <a:r>
              <a:rPr lang="en-GB" sz="1200">
                <a:solidFill>
                  <a:schemeClr val="tx1"/>
                </a:solidFill>
                <a:latin typeface="Lucida Sans Unicode" panose="020B0602030504020204" pitchFamily="34" charset="0"/>
                <a:cs typeface="Lucida Sans Unicode" panose="020B0602030504020204" pitchFamily="34" charset="0"/>
              </a:rPr>
              <a:t>The time and effort invested in the ESIA will then not have been used to its full potential. </a:t>
            </a:r>
            <a:endParaRPr lang="en-GB" sz="1200" dirty="0">
              <a:solidFill>
                <a:schemeClr val="tx1"/>
              </a:solidFill>
              <a:latin typeface="Lucida Sans Unicode" panose="020B0602030504020204" pitchFamily="34" charset="0"/>
              <a:cs typeface="Lucida Sans Unicode" panose="020B0602030504020204" pitchFamily="34" charset="0"/>
            </a:endParaRPr>
          </a:p>
        </p:txBody>
      </p:sp>
      <p:sp>
        <p:nvSpPr>
          <p:cNvPr id="4" name="Title 3">
            <a:extLst>
              <a:ext uri="{FF2B5EF4-FFF2-40B4-BE49-F238E27FC236}">
                <a16:creationId xmlns:a16="http://schemas.microsoft.com/office/drawing/2014/main" id="{98076914-43CB-44C5-A46E-C02F891770F3}"/>
              </a:ext>
            </a:extLst>
          </p:cNvPr>
          <p:cNvSpPr>
            <a:spLocks noGrp="1"/>
          </p:cNvSpPr>
          <p:nvPr>
            <p:ph type="title"/>
          </p:nvPr>
        </p:nvSpPr>
        <p:spPr>
          <a:xfrm>
            <a:off x="1207375" y="1765320"/>
            <a:ext cx="5156952" cy="2582823"/>
          </a:xfrm>
        </p:spPr>
        <p:txBody>
          <a:bodyPr/>
          <a:lstStyle/>
          <a:p>
            <a:r>
              <a:rPr lang="en-GB">
                <a:solidFill>
                  <a:srgbClr val="638B9F"/>
                </a:solidFill>
              </a:rPr>
              <a:t>Relevant </a:t>
            </a:r>
            <a:br>
              <a:rPr lang="en-GB">
                <a:solidFill>
                  <a:srgbClr val="638B9F"/>
                </a:solidFill>
              </a:rPr>
            </a:br>
            <a:r>
              <a:rPr lang="en-GB">
                <a:solidFill>
                  <a:srgbClr val="638B9F"/>
                </a:solidFill>
              </a:rPr>
              <a:t>environmental </a:t>
            </a:r>
            <a:br>
              <a:rPr lang="en-GB">
                <a:solidFill>
                  <a:srgbClr val="638B9F"/>
                </a:solidFill>
              </a:rPr>
            </a:br>
            <a:r>
              <a:rPr lang="en-GB">
                <a:solidFill>
                  <a:srgbClr val="638B9F"/>
                </a:solidFill>
              </a:rPr>
              <a:t>certificates</a:t>
            </a:r>
          </a:p>
        </p:txBody>
      </p:sp>
      <p:cxnSp>
        <p:nvCxnSpPr>
          <p:cNvPr id="7" name="Straight Connector 6">
            <a:extLst>
              <a:ext uri="{FF2B5EF4-FFF2-40B4-BE49-F238E27FC236}">
                <a16:creationId xmlns:a16="http://schemas.microsoft.com/office/drawing/2014/main" id="{C303DE04-28A9-48DA-ABEC-E8E5DF79C16F}"/>
              </a:ext>
            </a:extLst>
          </p:cNvPr>
          <p:cNvCxnSpPr/>
          <p:nvPr/>
        </p:nvCxnSpPr>
        <p:spPr>
          <a:xfrm>
            <a:off x="6803306" y="2356831"/>
            <a:ext cx="0" cy="7804349"/>
          </a:xfrm>
          <a:prstGeom prst="line">
            <a:avLst/>
          </a:prstGeom>
        </p:spPr>
        <p:style>
          <a:lnRef idx="1">
            <a:schemeClr val="accent1"/>
          </a:lnRef>
          <a:fillRef idx="0">
            <a:schemeClr val="accent1"/>
          </a:fillRef>
          <a:effectRef idx="0">
            <a:schemeClr val="accent1"/>
          </a:effectRef>
          <a:fontRef idx="minor">
            <a:schemeClr val="tx1"/>
          </a:fontRef>
        </p:style>
      </p:cxnSp>
      <p:sp>
        <p:nvSpPr>
          <p:cNvPr id="16" name="Slide Number Placeholder 1">
            <a:extLst>
              <a:ext uri="{FF2B5EF4-FFF2-40B4-BE49-F238E27FC236}">
                <a16:creationId xmlns:a16="http://schemas.microsoft.com/office/drawing/2014/main" id="{CA2430D8-1AC8-4302-87E9-F926F7E6400C}"/>
              </a:ext>
            </a:extLst>
          </p:cNvPr>
          <p:cNvSpPr txBox="1">
            <a:spLocks/>
          </p:cNvSpPr>
          <p:nvPr/>
        </p:nvSpPr>
        <p:spPr bwMode="gray">
          <a:xfrm>
            <a:off x="18827928" y="11246802"/>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solidFill>
                  <a:srgbClr val="266687"/>
                </a:solidFill>
              </a:rPr>
              <a:pPr/>
              <a:t>4</a:t>
            </a:fld>
            <a:endParaRPr lang="nl-NL" noProof="1">
              <a:solidFill>
                <a:srgbClr val="266687"/>
              </a:solidFill>
            </a:endParaRPr>
          </a:p>
        </p:txBody>
      </p:sp>
      <p:grpSp>
        <p:nvGrpSpPr>
          <p:cNvPr id="40" name="Group 39">
            <a:extLst>
              <a:ext uri="{FF2B5EF4-FFF2-40B4-BE49-F238E27FC236}">
                <a16:creationId xmlns:a16="http://schemas.microsoft.com/office/drawing/2014/main" id="{79198336-F70A-41E0-A41E-B279F594975C}"/>
              </a:ext>
            </a:extLst>
          </p:cNvPr>
          <p:cNvGrpSpPr>
            <a:grpSpLocks noChangeAspect="1"/>
          </p:cNvGrpSpPr>
          <p:nvPr/>
        </p:nvGrpSpPr>
        <p:grpSpPr>
          <a:xfrm>
            <a:off x="6918569" y="2133070"/>
            <a:ext cx="7665811" cy="5386481"/>
            <a:chOff x="7609720" y="2084026"/>
            <a:chExt cx="11657802" cy="8191505"/>
          </a:xfrm>
        </p:grpSpPr>
        <p:pic>
          <p:nvPicPr>
            <p:cNvPr id="41" name="Picture 40" descr="Diagram, engineering drawing&#10;&#10;Description automatically generated">
              <a:extLst>
                <a:ext uri="{FF2B5EF4-FFF2-40B4-BE49-F238E27FC236}">
                  <a16:creationId xmlns:a16="http://schemas.microsoft.com/office/drawing/2014/main" id="{1E6A3F70-C132-4AD8-8D00-01AD1D090E49}"/>
                </a:ext>
              </a:extLst>
            </p:cNvPr>
            <p:cNvPicPr>
              <a:picLocks noChangeAspect="1"/>
            </p:cNvPicPr>
            <p:nvPr/>
          </p:nvPicPr>
          <p:blipFill>
            <a:blip r:embed="rId3"/>
            <a:stretch>
              <a:fillRect/>
            </a:stretch>
          </p:blipFill>
          <p:spPr>
            <a:xfrm>
              <a:off x="7609720" y="2084026"/>
              <a:ext cx="11605939" cy="7390106"/>
            </a:xfrm>
            <a:prstGeom prst="rect">
              <a:avLst/>
            </a:prstGeom>
          </p:spPr>
        </p:pic>
        <p:sp>
          <p:nvSpPr>
            <p:cNvPr id="42" name="Rectangle 41">
              <a:extLst>
                <a:ext uri="{FF2B5EF4-FFF2-40B4-BE49-F238E27FC236}">
                  <a16:creationId xmlns:a16="http://schemas.microsoft.com/office/drawing/2014/main" id="{3F5EF5B5-7291-416B-A443-4C93E7F5EA34}"/>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DA8F781-D70A-448D-98BE-C0244EFA6B03}"/>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169D33B-70D3-406C-9440-6A8EF626CC01}"/>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48" name="Straight Arrow Connector 47">
            <a:extLst>
              <a:ext uri="{FF2B5EF4-FFF2-40B4-BE49-F238E27FC236}">
                <a16:creationId xmlns:a16="http://schemas.microsoft.com/office/drawing/2014/main" id="{71E10624-A65B-4174-A900-968D2AD2BCD7}"/>
              </a:ext>
            </a:extLst>
          </p:cNvPr>
          <p:cNvCxnSpPr>
            <a:cxnSpLocks/>
          </p:cNvCxnSpPr>
          <p:nvPr/>
        </p:nvCxnSpPr>
        <p:spPr>
          <a:xfrm flipH="1">
            <a:off x="12252744" y="3440176"/>
            <a:ext cx="820152" cy="719731"/>
          </a:xfrm>
          <a:prstGeom prst="straightConnector1">
            <a:avLst/>
          </a:prstGeom>
          <a:ln w="57150">
            <a:solidFill>
              <a:srgbClr val="B8A97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526001E9-7A86-4B45-8BB3-452F4D5955C5}"/>
              </a:ext>
            </a:extLst>
          </p:cNvPr>
          <p:cNvGrpSpPr/>
          <p:nvPr/>
        </p:nvGrpSpPr>
        <p:grpSpPr>
          <a:xfrm>
            <a:off x="12630386" y="2846139"/>
            <a:ext cx="720000" cy="720000"/>
            <a:chOff x="18642421" y="4703982"/>
            <a:chExt cx="720000" cy="720000"/>
          </a:xfrm>
          <a:effectLst>
            <a:outerShdw blurRad="50800" dist="38100" dir="2700000" algn="tl" rotWithShape="0">
              <a:prstClr val="black">
                <a:alpha val="40000"/>
              </a:prstClr>
            </a:outerShdw>
          </a:effectLst>
        </p:grpSpPr>
        <p:sp>
          <p:nvSpPr>
            <p:cNvPr id="46" name="Oval 45">
              <a:hlinkClick r:id="rId4" action="ppaction://hlinksldjump"/>
              <a:extLst>
                <a:ext uri="{FF2B5EF4-FFF2-40B4-BE49-F238E27FC236}">
                  <a16:creationId xmlns:a16="http://schemas.microsoft.com/office/drawing/2014/main" id="{D42E830D-BA54-4C2C-B4C2-450EDFCDAE07}"/>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47" name="Graphic 46" descr="Checklist outline">
              <a:extLst>
                <a:ext uri="{FF2B5EF4-FFF2-40B4-BE49-F238E27FC236}">
                  <a16:creationId xmlns:a16="http://schemas.microsoft.com/office/drawing/2014/main" id="{6B9A3742-8E7A-46FE-961F-9E38A5E17F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7268" y="4862084"/>
              <a:ext cx="435935" cy="435935"/>
            </a:xfrm>
            <a:prstGeom prst="rect">
              <a:avLst/>
            </a:prstGeom>
          </p:spPr>
        </p:pic>
      </p:grpSp>
      <p:pic>
        <p:nvPicPr>
          <p:cNvPr id="54" name="Picture 53">
            <a:hlinkClick r:id="rId7"/>
            <a:extLst>
              <a:ext uri="{FF2B5EF4-FFF2-40B4-BE49-F238E27FC236}">
                <a16:creationId xmlns:a16="http://schemas.microsoft.com/office/drawing/2014/main" id="{3E5FB66D-2E87-4145-9AF0-A06C3C236659}"/>
              </a:ext>
            </a:extLst>
          </p:cNvPr>
          <p:cNvPicPr>
            <a:picLocks noChangeAspect="1"/>
          </p:cNvPicPr>
          <p:nvPr/>
        </p:nvPicPr>
        <p:blipFill rotWithShape="1">
          <a:blip r:embed="rId8"/>
          <a:srcRect b="31607"/>
          <a:stretch/>
        </p:blipFill>
        <p:spPr>
          <a:xfrm>
            <a:off x="14462538" y="7313098"/>
            <a:ext cx="4719302" cy="3970341"/>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8D9B350A-C737-41C2-85F9-06033E2EE9E3}"/>
              </a:ext>
            </a:extLst>
          </p:cNvPr>
          <p:cNvPicPr>
            <a:picLocks noChangeAspect="1"/>
          </p:cNvPicPr>
          <p:nvPr/>
        </p:nvPicPr>
        <p:blipFill>
          <a:blip r:embed="rId9"/>
          <a:stretch>
            <a:fillRect/>
          </a:stretch>
        </p:blipFill>
        <p:spPr>
          <a:xfrm>
            <a:off x="7003100" y="6663229"/>
            <a:ext cx="5664355" cy="3970342"/>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C38A23DA-D7F9-45D4-B22D-114E8DB379BB}"/>
              </a:ext>
            </a:extLst>
          </p:cNvPr>
          <p:cNvSpPr txBox="1"/>
          <p:nvPr/>
        </p:nvSpPr>
        <p:spPr>
          <a:xfrm>
            <a:off x="7003100" y="10696003"/>
            <a:ext cx="4088367" cy="184666"/>
          </a:xfrm>
          <a:prstGeom prst="rect">
            <a:avLst/>
          </a:prstGeom>
          <a:noFill/>
        </p:spPr>
        <p:txBody>
          <a:bodyPr wrap="square" lIns="0" tIns="0" rIns="0" bIns="0" rtlCol="0">
            <a:spAutoFit/>
          </a:bodyPr>
          <a:lstStyle/>
          <a:p>
            <a:r>
              <a:rPr lang="nl-NL" sz="1200" i="1">
                <a:latin typeface="Lucida Sans Unicode" panose="020B0602030504020204" pitchFamily="34" charset="0"/>
                <a:cs typeface="Lucida Sans Unicode" panose="020B0602030504020204" pitchFamily="34" charset="0"/>
              </a:rPr>
              <a:t>From the envrionmental certificate for EACOP</a:t>
            </a:r>
            <a:endParaRPr lang="en-GB" sz="1200" i="1">
              <a:latin typeface="Lucida Sans Unicode" panose="020B0602030504020204" pitchFamily="34" charset="0"/>
              <a:cs typeface="Lucida Sans Unicode" panose="020B0602030504020204" pitchFamily="34" charset="0"/>
            </a:endParaRPr>
          </a:p>
        </p:txBody>
      </p:sp>
      <p:sp>
        <p:nvSpPr>
          <p:cNvPr id="56" name="TextBox 55">
            <a:hlinkClick r:id="rId10"/>
            <a:extLst>
              <a:ext uri="{FF2B5EF4-FFF2-40B4-BE49-F238E27FC236}">
                <a16:creationId xmlns:a16="http://schemas.microsoft.com/office/drawing/2014/main" id="{A6A562A1-9A77-41BE-A85E-9552938695AA}"/>
              </a:ext>
            </a:extLst>
          </p:cNvPr>
          <p:cNvSpPr txBox="1"/>
          <p:nvPr/>
        </p:nvSpPr>
        <p:spPr>
          <a:xfrm>
            <a:off x="12867248" y="6730080"/>
            <a:ext cx="1163674" cy="699404"/>
          </a:xfrm>
          <a:prstGeom prst="rect">
            <a:avLst/>
          </a:prstGeom>
          <a:solidFill>
            <a:schemeClr val="accent1"/>
          </a:solidFill>
          <a:scene3d>
            <a:camera prst="orthographicFront"/>
            <a:lightRig rig="threePt" dir="t"/>
          </a:scene3d>
          <a:sp3d>
            <a:bevelT/>
          </a:sp3d>
        </p:spPr>
        <p:txBody>
          <a:bodyPr wrap="square" lIns="36000" tIns="72000" rIns="36000" bIns="72000" rtlCol="0">
            <a:spAutoFit/>
          </a:bodyPr>
          <a:lstStyle/>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Environmental Certificate </a:t>
            </a:r>
          </a:p>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Tilenga</a:t>
            </a:r>
            <a:endParaRPr lang="en-GB" sz="1200">
              <a:solidFill>
                <a:schemeClr val="accent2">
                  <a:lumMod val="75000"/>
                </a:schemeClr>
              </a:solidFill>
              <a:latin typeface="Lucida Sans Unicode" panose="020B0602030504020204" pitchFamily="34" charset="0"/>
              <a:cs typeface="Lucida Sans Unicode" panose="020B0602030504020204" pitchFamily="34" charset="0"/>
            </a:endParaRPr>
          </a:p>
        </p:txBody>
      </p:sp>
      <p:sp>
        <p:nvSpPr>
          <p:cNvPr id="60" name="TextBox 59">
            <a:hlinkClick r:id="rId11"/>
            <a:extLst>
              <a:ext uri="{FF2B5EF4-FFF2-40B4-BE49-F238E27FC236}">
                <a16:creationId xmlns:a16="http://schemas.microsoft.com/office/drawing/2014/main" id="{F775B5C4-16B6-4753-ADDE-3F9F8FA3E726}"/>
              </a:ext>
            </a:extLst>
          </p:cNvPr>
          <p:cNvSpPr txBox="1"/>
          <p:nvPr/>
        </p:nvSpPr>
        <p:spPr>
          <a:xfrm>
            <a:off x="12867248" y="7693964"/>
            <a:ext cx="1163674" cy="699404"/>
          </a:xfrm>
          <a:prstGeom prst="rect">
            <a:avLst/>
          </a:prstGeom>
          <a:solidFill>
            <a:schemeClr val="accent1"/>
          </a:solidFill>
          <a:scene3d>
            <a:camera prst="orthographicFront"/>
            <a:lightRig rig="threePt" dir="t"/>
          </a:scene3d>
          <a:sp3d>
            <a:bevelT/>
          </a:sp3d>
        </p:spPr>
        <p:txBody>
          <a:bodyPr wrap="square" lIns="36000" tIns="72000" rIns="36000" bIns="72000" rtlCol="0">
            <a:spAutoFit/>
          </a:bodyPr>
          <a:lstStyle/>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Environmental Certificate </a:t>
            </a:r>
          </a:p>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Kingfisher</a:t>
            </a:r>
            <a:endParaRPr lang="en-GB" sz="1200">
              <a:solidFill>
                <a:schemeClr val="accent2">
                  <a:lumMod val="75000"/>
                </a:schemeClr>
              </a:solidFill>
              <a:latin typeface="Lucida Sans Unicode" panose="020B0602030504020204" pitchFamily="34" charset="0"/>
              <a:cs typeface="Lucida Sans Unicode" panose="020B0602030504020204" pitchFamily="34" charset="0"/>
            </a:endParaRPr>
          </a:p>
        </p:txBody>
      </p:sp>
      <p:sp>
        <p:nvSpPr>
          <p:cNvPr id="61" name="TextBox 60">
            <a:hlinkClick r:id="rId12"/>
            <a:extLst>
              <a:ext uri="{FF2B5EF4-FFF2-40B4-BE49-F238E27FC236}">
                <a16:creationId xmlns:a16="http://schemas.microsoft.com/office/drawing/2014/main" id="{C1A6CA81-92A0-4DC2-852D-AE6DAA5A32D1}"/>
              </a:ext>
            </a:extLst>
          </p:cNvPr>
          <p:cNvSpPr txBox="1"/>
          <p:nvPr/>
        </p:nvSpPr>
        <p:spPr>
          <a:xfrm>
            <a:off x="12867248" y="8648400"/>
            <a:ext cx="1163674" cy="699404"/>
          </a:xfrm>
          <a:prstGeom prst="rect">
            <a:avLst/>
          </a:prstGeom>
          <a:solidFill>
            <a:schemeClr val="accent1"/>
          </a:solidFill>
          <a:scene3d>
            <a:camera prst="orthographicFront"/>
            <a:lightRig rig="threePt" dir="t"/>
          </a:scene3d>
          <a:sp3d>
            <a:bevelT/>
          </a:sp3d>
        </p:spPr>
        <p:txBody>
          <a:bodyPr wrap="square" lIns="36000" tIns="72000" rIns="36000" bIns="72000" rtlCol="0">
            <a:spAutoFit/>
          </a:bodyPr>
          <a:lstStyle/>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Environmental Certificate </a:t>
            </a:r>
          </a:p>
          <a:p>
            <a:pPr algn="ctr"/>
            <a:r>
              <a:rPr lang="nl-NL" sz="1200">
                <a:solidFill>
                  <a:schemeClr val="accent2">
                    <a:lumMod val="75000"/>
                  </a:schemeClr>
                </a:solidFill>
                <a:latin typeface="Lucida Sans Unicode" panose="020B0602030504020204" pitchFamily="34" charset="0"/>
                <a:cs typeface="Lucida Sans Unicode" panose="020B0602030504020204" pitchFamily="34" charset="0"/>
              </a:rPr>
              <a:t>EACOP</a:t>
            </a:r>
            <a:endParaRPr lang="en-GB" sz="1200">
              <a:solidFill>
                <a:schemeClr val="accent2">
                  <a:lumMod val="75000"/>
                </a:schemeClr>
              </a:solidFill>
              <a:latin typeface="Lucida Sans Unicode" panose="020B0602030504020204" pitchFamily="34" charset="0"/>
              <a:cs typeface="Lucida Sans Unicode" panose="020B0602030504020204" pitchFamily="34" charset="0"/>
            </a:endParaRPr>
          </a:p>
        </p:txBody>
      </p:sp>
      <p:sp>
        <p:nvSpPr>
          <p:cNvPr id="62" name="Slide Number Placeholder 4">
            <a:extLst>
              <a:ext uri="{FF2B5EF4-FFF2-40B4-BE49-F238E27FC236}">
                <a16:creationId xmlns:a16="http://schemas.microsoft.com/office/drawing/2014/main" id="{56ED84ED-10AF-491E-AFA9-AD0D613BBA08}"/>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4</a:t>
            </a:fld>
            <a:endParaRPr lang="nl-NL" noProof="1"/>
          </a:p>
        </p:txBody>
      </p:sp>
      <p:sp>
        <p:nvSpPr>
          <p:cNvPr id="63" name="Slide Number Placeholder 4">
            <a:extLst>
              <a:ext uri="{FF2B5EF4-FFF2-40B4-BE49-F238E27FC236}">
                <a16:creationId xmlns:a16="http://schemas.microsoft.com/office/drawing/2014/main" id="{B6D1D005-516D-4F39-8EDE-45ADFB356F10}"/>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4</a:t>
            </a:fld>
            <a:endParaRPr lang="nl-NL" noProof="1"/>
          </a:p>
        </p:txBody>
      </p:sp>
      <p:sp>
        <p:nvSpPr>
          <p:cNvPr id="64" name="Freeform 15">
            <a:extLst>
              <a:ext uri="{FF2B5EF4-FFF2-40B4-BE49-F238E27FC236}">
                <a16:creationId xmlns:a16="http://schemas.microsoft.com/office/drawing/2014/main" id="{F8406ADC-9CC1-447A-ADA0-B3DA9B70CBE1}"/>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71" name="Text Box 2">
            <a:extLst>
              <a:ext uri="{FF2B5EF4-FFF2-40B4-BE49-F238E27FC236}">
                <a16:creationId xmlns:a16="http://schemas.microsoft.com/office/drawing/2014/main" id="{B07B36BC-F4D1-434E-A80B-C7B140F46E51}"/>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72" name="Group 71">
            <a:extLst>
              <a:ext uri="{FF2B5EF4-FFF2-40B4-BE49-F238E27FC236}">
                <a16:creationId xmlns:a16="http://schemas.microsoft.com/office/drawing/2014/main" id="{C62AF43B-DD7A-4D78-90E8-8D266FB96318}"/>
              </a:ext>
            </a:extLst>
          </p:cNvPr>
          <p:cNvGrpSpPr/>
          <p:nvPr/>
        </p:nvGrpSpPr>
        <p:grpSpPr>
          <a:xfrm>
            <a:off x="9150644" y="656152"/>
            <a:ext cx="720000" cy="720000"/>
            <a:chOff x="10197529" y="11075867"/>
            <a:chExt cx="720000" cy="720000"/>
          </a:xfrm>
        </p:grpSpPr>
        <p:sp>
          <p:nvSpPr>
            <p:cNvPr id="73" name="Oval 72">
              <a:hlinkClick r:id="rId13" action="ppaction://hlinksldjump"/>
              <a:extLst>
                <a:ext uri="{FF2B5EF4-FFF2-40B4-BE49-F238E27FC236}">
                  <a16:creationId xmlns:a16="http://schemas.microsoft.com/office/drawing/2014/main" id="{0C897876-19DF-4E21-9252-79AFE45BB5FD}"/>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74" name="Graphic 73" descr="Group of people outline">
              <a:hlinkClick r:id="rId13" action="ppaction://hlinksldjump"/>
              <a:extLst>
                <a:ext uri="{FF2B5EF4-FFF2-40B4-BE49-F238E27FC236}">
                  <a16:creationId xmlns:a16="http://schemas.microsoft.com/office/drawing/2014/main" id="{90B3DF83-DC15-4924-80F4-09479C7378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90822" y="11184843"/>
              <a:ext cx="496588" cy="491935"/>
            </a:xfrm>
            <a:prstGeom prst="rect">
              <a:avLst/>
            </a:prstGeom>
          </p:spPr>
        </p:pic>
      </p:grpSp>
      <p:grpSp>
        <p:nvGrpSpPr>
          <p:cNvPr id="75" name="Group 74">
            <a:extLst>
              <a:ext uri="{FF2B5EF4-FFF2-40B4-BE49-F238E27FC236}">
                <a16:creationId xmlns:a16="http://schemas.microsoft.com/office/drawing/2014/main" id="{E1062FE7-90CC-4782-A7A6-1D5B7F1DACA5}"/>
              </a:ext>
            </a:extLst>
          </p:cNvPr>
          <p:cNvGrpSpPr/>
          <p:nvPr/>
        </p:nvGrpSpPr>
        <p:grpSpPr>
          <a:xfrm>
            <a:off x="10945142" y="667841"/>
            <a:ext cx="720000" cy="720000"/>
            <a:chOff x="18642421" y="4703982"/>
            <a:chExt cx="720000" cy="720000"/>
          </a:xfrm>
        </p:grpSpPr>
        <p:sp>
          <p:nvSpPr>
            <p:cNvPr id="76" name="Oval 75">
              <a:hlinkClick r:id="rId4" action="ppaction://hlinksldjump"/>
              <a:extLst>
                <a:ext uri="{FF2B5EF4-FFF2-40B4-BE49-F238E27FC236}">
                  <a16:creationId xmlns:a16="http://schemas.microsoft.com/office/drawing/2014/main" id="{6665C0B2-08E0-4408-BF09-EF3477B2D53A}"/>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7" name="Graphic 76" descr="Checklist outline">
              <a:hlinkClick r:id="rId4" action="ppaction://hlinksldjump"/>
              <a:extLst>
                <a:ext uri="{FF2B5EF4-FFF2-40B4-BE49-F238E27FC236}">
                  <a16:creationId xmlns:a16="http://schemas.microsoft.com/office/drawing/2014/main" id="{73888AF9-65F7-419C-BC5F-D640117FA4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77268" y="4862084"/>
              <a:ext cx="435935" cy="435935"/>
            </a:xfrm>
            <a:prstGeom prst="rect">
              <a:avLst/>
            </a:prstGeom>
          </p:spPr>
        </p:pic>
      </p:grpSp>
      <p:grpSp>
        <p:nvGrpSpPr>
          <p:cNvPr id="78" name="Group 77">
            <a:extLst>
              <a:ext uri="{FF2B5EF4-FFF2-40B4-BE49-F238E27FC236}">
                <a16:creationId xmlns:a16="http://schemas.microsoft.com/office/drawing/2014/main" id="{986FBE2E-C799-40DC-93D0-88D3BAFEE336}"/>
              </a:ext>
            </a:extLst>
          </p:cNvPr>
          <p:cNvGrpSpPr/>
          <p:nvPr/>
        </p:nvGrpSpPr>
        <p:grpSpPr>
          <a:xfrm>
            <a:off x="10055109" y="672893"/>
            <a:ext cx="720000" cy="720000"/>
            <a:chOff x="11814203" y="11063585"/>
            <a:chExt cx="720000" cy="720000"/>
          </a:xfrm>
        </p:grpSpPr>
        <p:sp>
          <p:nvSpPr>
            <p:cNvPr id="79" name="Oval 78">
              <a:hlinkClick r:id="rId16" action="ppaction://hlinksldjump"/>
              <a:extLst>
                <a:ext uri="{FF2B5EF4-FFF2-40B4-BE49-F238E27FC236}">
                  <a16:creationId xmlns:a16="http://schemas.microsoft.com/office/drawing/2014/main" id="{1FB31F00-B489-409C-A332-E048E3C84753}"/>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0" name="Graphic 79" descr="Meeting outline">
              <a:hlinkClick r:id="rId16" action="ppaction://hlinksldjump"/>
              <a:extLst>
                <a:ext uri="{FF2B5EF4-FFF2-40B4-BE49-F238E27FC236}">
                  <a16:creationId xmlns:a16="http://schemas.microsoft.com/office/drawing/2014/main" id="{8EFE51CA-FFCD-4B91-A408-D72C2E6D55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980307" y="11210458"/>
              <a:ext cx="394908" cy="394908"/>
            </a:xfrm>
            <a:prstGeom prst="rect">
              <a:avLst/>
            </a:prstGeom>
          </p:spPr>
        </p:pic>
      </p:grpSp>
      <p:grpSp>
        <p:nvGrpSpPr>
          <p:cNvPr id="81" name="Group 80">
            <a:extLst>
              <a:ext uri="{FF2B5EF4-FFF2-40B4-BE49-F238E27FC236}">
                <a16:creationId xmlns:a16="http://schemas.microsoft.com/office/drawing/2014/main" id="{EC5BC002-D3BE-40D8-9E20-EEF33BCCA793}"/>
              </a:ext>
            </a:extLst>
          </p:cNvPr>
          <p:cNvGrpSpPr/>
          <p:nvPr/>
        </p:nvGrpSpPr>
        <p:grpSpPr>
          <a:xfrm>
            <a:off x="16648667" y="651098"/>
            <a:ext cx="720000" cy="720000"/>
            <a:chOff x="18901419" y="8874625"/>
            <a:chExt cx="720000" cy="720000"/>
          </a:xfrm>
        </p:grpSpPr>
        <p:sp>
          <p:nvSpPr>
            <p:cNvPr id="82" name="Oval 81">
              <a:hlinkClick r:id="rId19" action="ppaction://hlinksldjump"/>
              <a:extLst>
                <a:ext uri="{FF2B5EF4-FFF2-40B4-BE49-F238E27FC236}">
                  <a16:creationId xmlns:a16="http://schemas.microsoft.com/office/drawing/2014/main" id="{660F1416-E327-4DC5-AE62-EB146941B1AE}"/>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3" name="Graphic 82" descr="Judge female outline">
              <a:hlinkClick r:id="rId19" action="ppaction://hlinksldjump"/>
              <a:extLst>
                <a:ext uri="{FF2B5EF4-FFF2-40B4-BE49-F238E27FC236}">
                  <a16:creationId xmlns:a16="http://schemas.microsoft.com/office/drawing/2014/main" id="{4DB72100-68DF-41FB-A885-E6A4E9C1685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9004543" y="8991289"/>
              <a:ext cx="486669" cy="486669"/>
            </a:xfrm>
            <a:prstGeom prst="rect">
              <a:avLst/>
            </a:prstGeom>
          </p:spPr>
        </p:pic>
      </p:grpSp>
      <p:grpSp>
        <p:nvGrpSpPr>
          <p:cNvPr id="84" name="Group 83">
            <a:extLst>
              <a:ext uri="{FF2B5EF4-FFF2-40B4-BE49-F238E27FC236}">
                <a16:creationId xmlns:a16="http://schemas.microsoft.com/office/drawing/2014/main" id="{F4104AF2-F9FA-4E89-9994-89AEEFFDEC2D}"/>
              </a:ext>
            </a:extLst>
          </p:cNvPr>
          <p:cNvGrpSpPr/>
          <p:nvPr/>
        </p:nvGrpSpPr>
        <p:grpSpPr>
          <a:xfrm>
            <a:off x="14984224" y="657240"/>
            <a:ext cx="720000" cy="720000"/>
            <a:chOff x="18901419" y="8072301"/>
            <a:chExt cx="720000" cy="720000"/>
          </a:xfrm>
        </p:grpSpPr>
        <p:sp>
          <p:nvSpPr>
            <p:cNvPr id="85" name="Oval 84">
              <a:hlinkClick r:id="rId22" action="ppaction://hlinksldjump"/>
              <a:extLst>
                <a:ext uri="{FF2B5EF4-FFF2-40B4-BE49-F238E27FC236}">
                  <a16:creationId xmlns:a16="http://schemas.microsoft.com/office/drawing/2014/main" id="{6F099096-49C2-4263-AC60-559E4727A4B9}"/>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6" name="Graphic 85" descr="Chat outline">
              <a:hlinkClick r:id="rId22" action="ppaction://hlinksldjump"/>
              <a:extLst>
                <a:ext uri="{FF2B5EF4-FFF2-40B4-BE49-F238E27FC236}">
                  <a16:creationId xmlns:a16="http://schemas.microsoft.com/office/drawing/2014/main" id="{5C655FF2-AEC7-4B58-B86B-06E3EFCAD77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004543" y="8217420"/>
              <a:ext cx="499095" cy="499095"/>
            </a:xfrm>
            <a:prstGeom prst="rect">
              <a:avLst/>
            </a:prstGeom>
          </p:spPr>
        </p:pic>
      </p:grpSp>
      <p:sp>
        <p:nvSpPr>
          <p:cNvPr id="87" name="Oval 86">
            <a:hlinkClick r:id="rId25" action="ppaction://hlinksldjump"/>
            <a:extLst>
              <a:ext uri="{FF2B5EF4-FFF2-40B4-BE49-F238E27FC236}">
                <a16:creationId xmlns:a16="http://schemas.microsoft.com/office/drawing/2014/main" id="{1030EB16-A4CF-4695-91B0-84314E799F3E}"/>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88" name="Text Box 2">
            <a:extLst>
              <a:ext uri="{FF2B5EF4-FFF2-40B4-BE49-F238E27FC236}">
                <a16:creationId xmlns:a16="http://schemas.microsoft.com/office/drawing/2014/main" id="{50D6519A-A790-4BB7-98DC-3CECD44887CB}"/>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89" name="Oval 88">
            <a:hlinkClick r:id="" action="ppaction://hlinkshowjump?jump=firstslide"/>
            <a:extLst>
              <a:ext uri="{FF2B5EF4-FFF2-40B4-BE49-F238E27FC236}">
                <a16:creationId xmlns:a16="http://schemas.microsoft.com/office/drawing/2014/main" id="{D77E2E28-DFC0-4EE9-9494-ABF6D84617B3}"/>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Freeform 4">
            <a:hlinkClick r:id="" action="ppaction://hlinkshowjump?jump=firstslide"/>
            <a:extLst>
              <a:ext uri="{FF2B5EF4-FFF2-40B4-BE49-F238E27FC236}">
                <a16:creationId xmlns:a16="http://schemas.microsoft.com/office/drawing/2014/main" id="{1D930DC4-865A-4913-BB4F-FE11C746FF18}"/>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91" name="Slide Number Placeholder 1">
            <a:extLst>
              <a:ext uri="{FF2B5EF4-FFF2-40B4-BE49-F238E27FC236}">
                <a16:creationId xmlns:a16="http://schemas.microsoft.com/office/drawing/2014/main" id="{C92B08B2-255C-495C-B072-8DCD64A9F90B}"/>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92" name="Group 91">
            <a:extLst>
              <a:ext uri="{FF2B5EF4-FFF2-40B4-BE49-F238E27FC236}">
                <a16:creationId xmlns:a16="http://schemas.microsoft.com/office/drawing/2014/main" id="{5BC1FFEA-AD8F-48EC-A915-7891DB1F76A9}"/>
              </a:ext>
            </a:extLst>
          </p:cNvPr>
          <p:cNvGrpSpPr/>
          <p:nvPr/>
        </p:nvGrpSpPr>
        <p:grpSpPr>
          <a:xfrm>
            <a:off x="17964546" y="667841"/>
            <a:ext cx="720000" cy="720000"/>
            <a:chOff x="18631604" y="2269176"/>
            <a:chExt cx="720000" cy="720000"/>
          </a:xfrm>
          <a:solidFill>
            <a:schemeClr val="accent1"/>
          </a:solidFill>
        </p:grpSpPr>
        <p:sp>
          <p:nvSpPr>
            <p:cNvPr id="93" name="Oval 92">
              <a:hlinkClick r:id="rId26" action="ppaction://hlinksldjump"/>
              <a:extLst>
                <a:ext uri="{FF2B5EF4-FFF2-40B4-BE49-F238E27FC236}">
                  <a16:creationId xmlns:a16="http://schemas.microsoft.com/office/drawing/2014/main" id="{1575DBA4-ECA8-455D-A75B-54E490D9060C}"/>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94" name="TextBox 93">
              <a:hlinkClick r:id="rId26" action="ppaction://hlinksldjump"/>
              <a:extLst>
                <a:ext uri="{FF2B5EF4-FFF2-40B4-BE49-F238E27FC236}">
                  <a16:creationId xmlns:a16="http://schemas.microsoft.com/office/drawing/2014/main" id="{1C5D5398-FF62-4437-B76C-B6E6CE49DA2D}"/>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95" name="Group 94">
            <a:extLst>
              <a:ext uri="{FF2B5EF4-FFF2-40B4-BE49-F238E27FC236}">
                <a16:creationId xmlns:a16="http://schemas.microsoft.com/office/drawing/2014/main" id="{AEEBF79D-02D1-4FDF-B628-D45A04042A84}"/>
              </a:ext>
            </a:extLst>
          </p:cNvPr>
          <p:cNvGrpSpPr/>
          <p:nvPr/>
        </p:nvGrpSpPr>
        <p:grpSpPr>
          <a:xfrm>
            <a:off x="18787479" y="639958"/>
            <a:ext cx="720000" cy="720000"/>
            <a:chOff x="18631604" y="2269176"/>
            <a:chExt cx="720000" cy="720000"/>
          </a:xfrm>
          <a:solidFill>
            <a:schemeClr val="accent1"/>
          </a:solidFill>
        </p:grpSpPr>
        <p:sp>
          <p:nvSpPr>
            <p:cNvPr id="96" name="Oval 95">
              <a:hlinkClick r:id="rId27" action="ppaction://hlinksldjump"/>
              <a:extLst>
                <a:ext uri="{FF2B5EF4-FFF2-40B4-BE49-F238E27FC236}">
                  <a16:creationId xmlns:a16="http://schemas.microsoft.com/office/drawing/2014/main" id="{505179CA-8260-4A3B-B19C-97A9544DB0BE}"/>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97" name="TextBox 96">
              <a:hlinkClick r:id="rId27" action="ppaction://hlinksldjump"/>
              <a:extLst>
                <a:ext uri="{FF2B5EF4-FFF2-40B4-BE49-F238E27FC236}">
                  <a16:creationId xmlns:a16="http://schemas.microsoft.com/office/drawing/2014/main" id="{15B146F9-0EF5-4D4A-BEEB-1D064DB3A181}"/>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98" name="Graphic 97" descr="Open book outline">
            <a:hlinkClick r:id="rId25" action="ppaction://hlinksldjump"/>
            <a:extLst>
              <a:ext uri="{FF2B5EF4-FFF2-40B4-BE49-F238E27FC236}">
                <a16:creationId xmlns:a16="http://schemas.microsoft.com/office/drawing/2014/main" id="{B236144E-0C5D-4F45-923D-9B6D9A924A6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5912319" y="787717"/>
            <a:ext cx="519085" cy="519085"/>
          </a:xfrm>
          <a:prstGeom prst="rect">
            <a:avLst/>
          </a:prstGeom>
        </p:spPr>
      </p:pic>
      <p:sp>
        <p:nvSpPr>
          <p:cNvPr id="53" name="Tekstvak 11">
            <a:extLst>
              <a:ext uri="{FF2B5EF4-FFF2-40B4-BE49-F238E27FC236}">
                <a16:creationId xmlns:a16="http://schemas.microsoft.com/office/drawing/2014/main" id="{1211CCA8-BDF1-429A-9605-53EE757BBE30}"/>
              </a:ext>
            </a:extLst>
          </p:cNvPr>
          <p:cNvSpPr txBox="1">
            <a:spLocks noChangeArrowheads="1"/>
          </p:cNvSpPr>
          <p:nvPr/>
        </p:nvSpPr>
        <p:spPr bwMode="auto">
          <a:xfrm>
            <a:off x="14719227" y="1871028"/>
            <a:ext cx="4448240" cy="5234080"/>
          </a:xfrm>
          <a:prstGeom prst="rect">
            <a:avLst/>
          </a:prstGeom>
          <a:solidFill>
            <a:schemeClr val="accent2">
              <a:lumMod val="100000"/>
              <a:lumOff val="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180000" tIns="180000" rIns="180000" bIns="180000" anchor="t" anchorCtr="0" upright="1">
            <a:spAutoFit/>
          </a:bodyPr>
          <a:lstStyle/>
          <a:p>
            <a:pPr>
              <a:lnSpc>
                <a:spcPct val="150000"/>
              </a:lnSpc>
            </a:pPr>
            <a:r>
              <a:rPr lang="en-GB" sz="1600">
                <a:solidFill>
                  <a:srgbClr val="FFFFFF"/>
                </a:solidFill>
                <a:effectLst/>
                <a:latin typeface="Lucida Sans Unicode" panose="020B0602030504020204" pitchFamily="34" charset="0"/>
                <a:ea typeface="Times New Roman" panose="02020603050405020304" pitchFamily="18" charset="0"/>
              </a:rPr>
              <a:t>Why is a tailormade environmental certificate important? </a:t>
            </a:r>
          </a:p>
          <a:p>
            <a:pPr>
              <a:lnSpc>
                <a:spcPct val="150000"/>
              </a:lnSpc>
            </a:pPr>
            <a:endParaRPr lang="en-GB" sz="1200">
              <a:solidFill>
                <a:srgbClr val="FFFFFF"/>
              </a:solidFill>
              <a:effectLst/>
              <a:latin typeface="Lucida Sans Unicode" panose="020B0602030504020204" pitchFamily="34" charset="0"/>
              <a:ea typeface="Times New Roman" panose="02020603050405020304" pitchFamily="18" charset="0"/>
            </a:endParaRPr>
          </a:p>
          <a:p>
            <a:pPr>
              <a:lnSpc>
                <a:spcPct val="150000"/>
              </a:lnSpc>
            </a:pPr>
            <a:r>
              <a:rPr lang="en-GB" sz="1200">
                <a:solidFill>
                  <a:srgbClr val="FFFFFF"/>
                </a:solidFill>
                <a:effectLst/>
                <a:latin typeface="Lucida Sans Unicode" panose="020B0602030504020204" pitchFamily="34" charset="0"/>
                <a:ea typeface="Times New Roman" panose="02020603050405020304" pitchFamily="18" charset="0"/>
              </a:rPr>
              <a:t>The environmental certificate guides the compliance and enforcement process during project implementation and operation. Therefore, explicit conditions – based on information from the ESIA - such as amount of waste water, compensatory measures, restrictions in nature areas, are crucial for the compliance and enforcement officers and for the general public. Compliance with these conditions contributes to the sustainability of the project. Since the information for the conditions has already been collected and reviewed during the previous steps, it is a relatively easy step for the competent authority – which issues the certificate – to include this information. </a:t>
            </a:r>
          </a:p>
        </p:txBody>
      </p:sp>
    </p:spTree>
    <p:extLst>
      <p:ext uri="{BB962C8B-B14F-4D97-AF65-F5344CB8AC3E}">
        <p14:creationId xmlns:p14="http://schemas.microsoft.com/office/powerpoint/2010/main" val="3375081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8459 -0.18201 L -2.24503E-7 -2.48029E-6 " pathEditMode="relative" rAng="0" ptsTypes="AA">
                                      <p:cBhvr>
                                        <p:cTn id="6" dur="1400" fill="hold"/>
                                        <p:tgtEl>
                                          <p:spTgt spid="45"/>
                                        </p:tgtEl>
                                        <p:attrNameLst>
                                          <p:attrName>ppt_x</p:attrName>
                                          <p:attrName>ppt_y</p:attrName>
                                        </p:attrNameLst>
                                      </p:cBhvr>
                                      <p:rCtr x="4242" y="9194"/>
                                    </p:animMotion>
                                  </p:childTnLst>
                                </p:cTn>
                              </p:par>
                              <p:par>
                                <p:cTn id="7" presetID="10" presetClass="entr" presetSubtype="0" fill="hold" nodeType="withEffect">
                                  <p:stCondLst>
                                    <p:cond delay="1400"/>
                                  </p:stCondLst>
                                  <p:childTnLst>
                                    <p:set>
                                      <p:cBhvr>
                                        <p:cTn id="8" dur="1" fill="hold">
                                          <p:stCondLst>
                                            <p:cond delay="0"/>
                                          </p:stCondLst>
                                        </p:cTn>
                                        <p:tgtEl>
                                          <p:spTgt spid="48"/>
                                        </p:tgtEl>
                                        <p:attrNameLst>
                                          <p:attrName>style.visibility</p:attrName>
                                        </p:attrNameLst>
                                      </p:cBhvr>
                                      <p:to>
                                        <p:strVal val="visible"/>
                                      </p:to>
                                    </p:set>
                                    <p:animEffect transition="in" filter="fade">
                                      <p:cBhvr>
                                        <p:cTn id="9" dur="9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85C462-2B56-4270-84F4-37CEC0CFF8B3}"/>
              </a:ext>
            </a:extLst>
          </p:cNvPr>
          <p:cNvCxnSpPr/>
          <p:nvPr/>
        </p:nvCxnSpPr>
        <p:spPr>
          <a:xfrm>
            <a:off x="6803306" y="2356831"/>
            <a:ext cx="0" cy="7804349"/>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A2605B7D-7AD7-40A6-908F-7572D5849B1A}"/>
              </a:ext>
            </a:extLst>
          </p:cNvPr>
          <p:cNvSpPr>
            <a:spLocks noGrp="1"/>
          </p:cNvSpPr>
          <p:nvPr>
            <p:ph type="title"/>
          </p:nvPr>
        </p:nvSpPr>
        <p:spPr>
          <a:xfrm>
            <a:off x="1269982" y="1953215"/>
            <a:ext cx="5156952" cy="2582823"/>
          </a:xfrm>
          <a:noFill/>
        </p:spPr>
        <p:txBody>
          <a:bodyPr/>
          <a:lstStyle/>
          <a:p>
            <a:r>
              <a:rPr lang="en-GB">
                <a:solidFill>
                  <a:srgbClr val="638B9F"/>
                </a:solidFill>
              </a:rPr>
              <a:t>Communicate the outcome of public hearings</a:t>
            </a:r>
          </a:p>
        </p:txBody>
      </p:sp>
      <p:grpSp>
        <p:nvGrpSpPr>
          <p:cNvPr id="39" name="Group 38">
            <a:extLst>
              <a:ext uri="{FF2B5EF4-FFF2-40B4-BE49-F238E27FC236}">
                <a16:creationId xmlns:a16="http://schemas.microsoft.com/office/drawing/2014/main" id="{946E9EC4-958A-463B-988A-16140F640818}"/>
              </a:ext>
            </a:extLst>
          </p:cNvPr>
          <p:cNvGrpSpPr>
            <a:grpSpLocks noChangeAspect="1"/>
          </p:cNvGrpSpPr>
          <p:nvPr/>
        </p:nvGrpSpPr>
        <p:grpSpPr>
          <a:xfrm>
            <a:off x="6918569" y="2133070"/>
            <a:ext cx="7665811" cy="5386481"/>
            <a:chOff x="7609720" y="2084026"/>
            <a:chExt cx="11657802" cy="8191505"/>
          </a:xfrm>
        </p:grpSpPr>
        <p:pic>
          <p:nvPicPr>
            <p:cNvPr id="40" name="Picture 39" descr="Diagram, engineering drawing&#10;&#10;Description automatically generated">
              <a:extLst>
                <a:ext uri="{FF2B5EF4-FFF2-40B4-BE49-F238E27FC236}">
                  <a16:creationId xmlns:a16="http://schemas.microsoft.com/office/drawing/2014/main" id="{27C73435-5009-4C3E-B276-17C1EBF0CA12}"/>
                </a:ext>
              </a:extLst>
            </p:cNvPr>
            <p:cNvPicPr>
              <a:picLocks noChangeAspect="1"/>
            </p:cNvPicPr>
            <p:nvPr/>
          </p:nvPicPr>
          <p:blipFill>
            <a:blip r:embed="rId3"/>
            <a:stretch>
              <a:fillRect/>
            </a:stretch>
          </p:blipFill>
          <p:spPr>
            <a:xfrm>
              <a:off x="7609720" y="2084026"/>
              <a:ext cx="11605939" cy="7390106"/>
            </a:xfrm>
            <a:prstGeom prst="rect">
              <a:avLst/>
            </a:prstGeom>
          </p:spPr>
        </p:pic>
        <p:sp>
          <p:nvSpPr>
            <p:cNvPr id="41" name="Rectangle 40">
              <a:extLst>
                <a:ext uri="{FF2B5EF4-FFF2-40B4-BE49-F238E27FC236}">
                  <a16:creationId xmlns:a16="http://schemas.microsoft.com/office/drawing/2014/main" id="{FEF1F4D0-12A8-4976-9DB6-526264390133}"/>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DD36558-E85E-4882-A905-758741652059}"/>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EF71271-A2AE-40D2-AB05-C419A68B7F24}"/>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2" name="Straight Connector 61">
            <a:extLst>
              <a:ext uri="{FF2B5EF4-FFF2-40B4-BE49-F238E27FC236}">
                <a16:creationId xmlns:a16="http://schemas.microsoft.com/office/drawing/2014/main" id="{87E7D3F1-4E9F-4F01-A983-0BBE59651BCB}"/>
              </a:ext>
            </a:extLst>
          </p:cNvPr>
          <p:cNvCxnSpPr>
            <a:cxnSpLocks/>
            <a:endCxn id="45" idx="4"/>
          </p:cNvCxnSpPr>
          <p:nvPr/>
        </p:nvCxnSpPr>
        <p:spPr>
          <a:xfrm flipV="1">
            <a:off x="10403706" y="4419321"/>
            <a:ext cx="85260" cy="440190"/>
          </a:xfrm>
          <a:prstGeom prst="line">
            <a:avLst/>
          </a:prstGeom>
          <a:ln w="57150">
            <a:solidFill>
              <a:srgbClr val="BFB9B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8B161E5-7AD1-4258-8810-CE5D66C11C0A}"/>
              </a:ext>
            </a:extLst>
          </p:cNvPr>
          <p:cNvCxnSpPr>
            <a:cxnSpLocks/>
            <a:stCxn id="45" idx="5"/>
          </p:cNvCxnSpPr>
          <p:nvPr/>
        </p:nvCxnSpPr>
        <p:spPr>
          <a:xfrm>
            <a:off x="10743524" y="4313879"/>
            <a:ext cx="236246" cy="329608"/>
          </a:xfrm>
          <a:prstGeom prst="straightConnector1">
            <a:avLst/>
          </a:prstGeom>
          <a:ln w="57150">
            <a:solidFill>
              <a:srgbClr val="BFB9B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7CDDDC62-97F6-4C70-A298-DEE514ED0553}"/>
              </a:ext>
            </a:extLst>
          </p:cNvPr>
          <p:cNvGrpSpPr/>
          <p:nvPr/>
        </p:nvGrpSpPr>
        <p:grpSpPr>
          <a:xfrm>
            <a:off x="10128966" y="3699321"/>
            <a:ext cx="720000" cy="720000"/>
            <a:chOff x="18901419" y="8072301"/>
            <a:chExt cx="720000" cy="720000"/>
          </a:xfrm>
          <a:effectLst>
            <a:outerShdw blurRad="50800" dist="38100" dir="2700000" algn="tl" rotWithShape="0">
              <a:prstClr val="black">
                <a:alpha val="40000"/>
              </a:prstClr>
            </a:outerShdw>
          </a:effectLst>
        </p:grpSpPr>
        <p:sp>
          <p:nvSpPr>
            <p:cNvPr id="45" name="Oval 44">
              <a:hlinkClick r:id="rId4" action="ppaction://hlinksldjump"/>
              <a:extLst>
                <a:ext uri="{FF2B5EF4-FFF2-40B4-BE49-F238E27FC236}">
                  <a16:creationId xmlns:a16="http://schemas.microsoft.com/office/drawing/2014/main" id="{1C990844-7DEB-480B-BC69-D62AF32629DC}"/>
                </a:ext>
              </a:extLst>
            </p:cNvPr>
            <p:cNvSpPr/>
            <p:nvPr/>
          </p:nvSpPr>
          <p:spPr>
            <a:xfrm>
              <a:off x="18901419" y="8072301"/>
              <a:ext cx="720000" cy="720000"/>
            </a:xfrm>
            <a:prstGeom prst="ellipse">
              <a:avLst/>
            </a:prstGeom>
            <a:solidFill>
              <a:srgbClr val="BFB9B2"/>
            </a:solidFill>
            <a:ln>
              <a:solidFill>
                <a:schemeClr val="bg2">
                  <a:lumMod val="9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46" name="Graphic 45" descr="Chat outline">
              <a:hlinkClick r:id="rId4" action="ppaction://hlinksldjump"/>
              <a:extLst>
                <a:ext uri="{FF2B5EF4-FFF2-40B4-BE49-F238E27FC236}">
                  <a16:creationId xmlns:a16="http://schemas.microsoft.com/office/drawing/2014/main" id="{FCAF02B0-A191-4576-9A10-E556399B5A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004543" y="8217420"/>
              <a:ext cx="499095" cy="499095"/>
            </a:xfrm>
            <a:prstGeom prst="rect">
              <a:avLst/>
            </a:prstGeom>
          </p:spPr>
        </p:pic>
      </p:grpSp>
      <p:pic>
        <p:nvPicPr>
          <p:cNvPr id="1028" name="Picture 4" descr="National Environment Management Authority (NEMA) on Twitter: &amp;quot;The Legal  Officer @nemaug Ms. Diana Sem explaining the purpose of the Public Hearing  &amp;amp; pointing out some regulations as per regards the code of">
            <a:extLst>
              <a:ext uri="{FF2B5EF4-FFF2-40B4-BE49-F238E27FC236}">
                <a16:creationId xmlns:a16="http://schemas.microsoft.com/office/drawing/2014/main" id="{2BD4E0D1-7A22-48FC-9837-28DD73EE27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5548" y="6898866"/>
            <a:ext cx="3495487" cy="370596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F0816DA3-C5F7-4A91-B873-8E88DE69C131}"/>
              </a:ext>
            </a:extLst>
          </p:cNvPr>
          <p:cNvSpPr txBox="1"/>
          <p:nvPr/>
        </p:nvSpPr>
        <p:spPr>
          <a:xfrm>
            <a:off x="7963058" y="10667200"/>
            <a:ext cx="4062940" cy="461665"/>
          </a:xfrm>
          <a:prstGeom prst="rect">
            <a:avLst/>
          </a:prstGeom>
          <a:noFill/>
        </p:spPr>
        <p:txBody>
          <a:bodyPr wrap="square">
            <a:spAutoFit/>
          </a:bodyPr>
          <a:lstStyle/>
          <a:p>
            <a:pPr algn="l"/>
            <a:r>
              <a:rPr lang="en-GB" sz="1200" b="0" i="0">
                <a:solidFill>
                  <a:srgbClr val="0F1419"/>
                </a:solidFill>
                <a:effectLst/>
                <a:latin typeface="TwitterChirp"/>
              </a:rPr>
              <a:t>The Legal Officer </a:t>
            </a:r>
            <a:r>
              <a:rPr lang="en-GB" sz="1200" b="0" i="0" u="none" strike="noStrike">
                <a:solidFill>
                  <a:srgbClr val="1D9BF0"/>
                </a:solidFill>
                <a:effectLst/>
                <a:latin typeface="TwitterChirp"/>
                <a:hlinkClick r:id="rId8"/>
              </a:rPr>
              <a:t>@nemaug</a:t>
            </a:r>
            <a:endParaRPr lang="en-GB" sz="1200" b="0" i="0">
              <a:solidFill>
                <a:srgbClr val="0F1419"/>
              </a:solidFill>
              <a:effectLst/>
              <a:latin typeface="TwitterChirp"/>
            </a:endParaRPr>
          </a:p>
          <a:p>
            <a:r>
              <a:rPr lang="en-GB" sz="1200" b="0" i="0">
                <a:solidFill>
                  <a:srgbClr val="0F1419"/>
                </a:solidFill>
                <a:effectLst/>
                <a:latin typeface="TwitterChirp"/>
              </a:rPr>
              <a:t>Ms. Diana Sem explaining the purpose of the Public Hearing </a:t>
            </a:r>
            <a:endParaRPr lang="en-GB" sz="1200"/>
          </a:p>
        </p:txBody>
      </p:sp>
      <p:pic>
        <p:nvPicPr>
          <p:cNvPr id="4" name="Picture 3">
            <a:hlinkClick r:id="rId9"/>
            <a:extLst>
              <a:ext uri="{FF2B5EF4-FFF2-40B4-BE49-F238E27FC236}">
                <a16:creationId xmlns:a16="http://schemas.microsoft.com/office/drawing/2014/main" id="{C76425A5-26E4-4ED4-AFED-6415E359B317}"/>
              </a:ext>
            </a:extLst>
          </p:cNvPr>
          <p:cNvPicPr>
            <a:picLocks noChangeAspect="1"/>
          </p:cNvPicPr>
          <p:nvPr/>
        </p:nvPicPr>
        <p:blipFill>
          <a:blip r:embed="rId10"/>
          <a:stretch>
            <a:fillRect/>
          </a:stretch>
        </p:blipFill>
        <p:spPr>
          <a:xfrm>
            <a:off x="16171861" y="3059311"/>
            <a:ext cx="3272371" cy="4802532"/>
          </a:xfrm>
          <a:prstGeom prst="rect">
            <a:avLst/>
          </a:prstGeom>
          <a:effectLst>
            <a:outerShdw blurRad="50800" dist="38100" dir="2700000" algn="tl" rotWithShape="0">
              <a:prstClr val="black">
                <a:alpha val="40000"/>
              </a:prstClr>
            </a:outerShdw>
          </a:effectLst>
        </p:spPr>
      </p:pic>
      <p:sp>
        <p:nvSpPr>
          <p:cNvPr id="53" name="Slide Number Placeholder 4">
            <a:extLst>
              <a:ext uri="{FF2B5EF4-FFF2-40B4-BE49-F238E27FC236}">
                <a16:creationId xmlns:a16="http://schemas.microsoft.com/office/drawing/2014/main" id="{C50859CF-C977-464F-9825-04D28FD6A8D0}"/>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5</a:t>
            </a:fld>
            <a:endParaRPr lang="nl-NL" noProof="1"/>
          </a:p>
        </p:txBody>
      </p:sp>
      <p:sp>
        <p:nvSpPr>
          <p:cNvPr id="54" name="Slide Number Placeholder 4">
            <a:extLst>
              <a:ext uri="{FF2B5EF4-FFF2-40B4-BE49-F238E27FC236}">
                <a16:creationId xmlns:a16="http://schemas.microsoft.com/office/drawing/2014/main" id="{6F4FB84F-3ED0-4A17-A28A-7AAAC4FADE81}"/>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5</a:t>
            </a:fld>
            <a:endParaRPr lang="nl-NL" noProof="1"/>
          </a:p>
        </p:txBody>
      </p:sp>
      <p:sp>
        <p:nvSpPr>
          <p:cNvPr id="55" name="Freeform 15">
            <a:extLst>
              <a:ext uri="{FF2B5EF4-FFF2-40B4-BE49-F238E27FC236}">
                <a16:creationId xmlns:a16="http://schemas.microsoft.com/office/drawing/2014/main" id="{99B34742-793A-4FF2-B3FE-5EA6B497B04C}"/>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58" name="Text Box 2">
            <a:extLst>
              <a:ext uri="{FF2B5EF4-FFF2-40B4-BE49-F238E27FC236}">
                <a16:creationId xmlns:a16="http://schemas.microsoft.com/office/drawing/2014/main" id="{410D179B-B80D-4D9D-9124-D5BAAD378417}"/>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68" name="Group 67">
            <a:extLst>
              <a:ext uri="{FF2B5EF4-FFF2-40B4-BE49-F238E27FC236}">
                <a16:creationId xmlns:a16="http://schemas.microsoft.com/office/drawing/2014/main" id="{BE5BB455-B57E-447D-AB63-D7B2224A5BB1}"/>
              </a:ext>
            </a:extLst>
          </p:cNvPr>
          <p:cNvGrpSpPr/>
          <p:nvPr/>
        </p:nvGrpSpPr>
        <p:grpSpPr>
          <a:xfrm>
            <a:off x="9150644" y="656152"/>
            <a:ext cx="720000" cy="720000"/>
            <a:chOff x="10197529" y="11075867"/>
            <a:chExt cx="720000" cy="720000"/>
          </a:xfrm>
        </p:grpSpPr>
        <p:sp>
          <p:nvSpPr>
            <p:cNvPr id="69" name="Oval 68">
              <a:hlinkClick r:id="rId11" action="ppaction://hlinksldjump"/>
              <a:extLst>
                <a:ext uri="{FF2B5EF4-FFF2-40B4-BE49-F238E27FC236}">
                  <a16:creationId xmlns:a16="http://schemas.microsoft.com/office/drawing/2014/main" id="{53584D27-6BF9-4FEE-A9A2-1C47C9BF3723}"/>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70" name="Graphic 69" descr="Group of people outline">
              <a:hlinkClick r:id="rId11" action="ppaction://hlinksldjump"/>
              <a:extLst>
                <a:ext uri="{FF2B5EF4-FFF2-40B4-BE49-F238E27FC236}">
                  <a16:creationId xmlns:a16="http://schemas.microsoft.com/office/drawing/2014/main" id="{0A054B53-7A81-43A5-B4CF-8B2BBEB6E5D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290822" y="11184843"/>
              <a:ext cx="496588" cy="491935"/>
            </a:xfrm>
            <a:prstGeom prst="rect">
              <a:avLst/>
            </a:prstGeom>
          </p:spPr>
        </p:pic>
      </p:grpSp>
      <p:grpSp>
        <p:nvGrpSpPr>
          <p:cNvPr id="71" name="Group 70">
            <a:extLst>
              <a:ext uri="{FF2B5EF4-FFF2-40B4-BE49-F238E27FC236}">
                <a16:creationId xmlns:a16="http://schemas.microsoft.com/office/drawing/2014/main" id="{3A4E80C8-507E-4365-A1AC-4E67ABD83A8E}"/>
              </a:ext>
            </a:extLst>
          </p:cNvPr>
          <p:cNvGrpSpPr/>
          <p:nvPr/>
        </p:nvGrpSpPr>
        <p:grpSpPr>
          <a:xfrm>
            <a:off x="10945142" y="667841"/>
            <a:ext cx="720000" cy="720000"/>
            <a:chOff x="18642421" y="4703982"/>
            <a:chExt cx="720000" cy="720000"/>
          </a:xfrm>
        </p:grpSpPr>
        <p:sp>
          <p:nvSpPr>
            <p:cNvPr id="72" name="Oval 71">
              <a:hlinkClick r:id="rId14" action="ppaction://hlinksldjump"/>
              <a:extLst>
                <a:ext uri="{FF2B5EF4-FFF2-40B4-BE49-F238E27FC236}">
                  <a16:creationId xmlns:a16="http://schemas.microsoft.com/office/drawing/2014/main" id="{96634A8C-9743-426C-ABE4-DB2E54BC20FC}"/>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3" name="Graphic 72" descr="Checklist outline">
              <a:hlinkClick r:id="rId14" action="ppaction://hlinksldjump"/>
              <a:extLst>
                <a:ext uri="{FF2B5EF4-FFF2-40B4-BE49-F238E27FC236}">
                  <a16:creationId xmlns:a16="http://schemas.microsoft.com/office/drawing/2014/main" id="{8EC24064-010F-4E07-9CB5-6A44708431D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8777268" y="4862084"/>
              <a:ext cx="435935" cy="435935"/>
            </a:xfrm>
            <a:prstGeom prst="rect">
              <a:avLst/>
            </a:prstGeom>
          </p:spPr>
        </p:pic>
      </p:grpSp>
      <p:grpSp>
        <p:nvGrpSpPr>
          <p:cNvPr id="74" name="Group 73">
            <a:extLst>
              <a:ext uri="{FF2B5EF4-FFF2-40B4-BE49-F238E27FC236}">
                <a16:creationId xmlns:a16="http://schemas.microsoft.com/office/drawing/2014/main" id="{8333457F-3153-4551-B69A-5C7706403E67}"/>
              </a:ext>
            </a:extLst>
          </p:cNvPr>
          <p:cNvGrpSpPr/>
          <p:nvPr/>
        </p:nvGrpSpPr>
        <p:grpSpPr>
          <a:xfrm>
            <a:off x="10055109" y="672893"/>
            <a:ext cx="720000" cy="720000"/>
            <a:chOff x="11814203" y="11063585"/>
            <a:chExt cx="720000" cy="720000"/>
          </a:xfrm>
        </p:grpSpPr>
        <p:sp>
          <p:nvSpPr>
            <p:cNvPr id="75" name="Oval 74">
              <a:hlinkClick r:id="rId17" action="ppaction://hlinksldjump"/>
              <a:extLst>
                <a:ext uri="{FF2B5EF4-FFF2-40B4-BE49-F238E27FC236}">
                  <a16:creationId xmlns:a16="http://schemas.microsoft.com/office/drawing/2014/main" id="{22899085-7F26-485D-943C-BF71D1AC929A}"/>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6" name="Graphic 75" descr="Meeting outline">
              <a:hlinkClick r:id="rId17" action="ppaction://hlinksldjump"/>
              <a:extLst>
                <a:ext uri="{FF2B5EF4-FFF2-40B4-BE49-F238E27FC236}">
                  <a16:creationId xmlns:a16="http://schemas.microsoft.com/office/drawing/2014/main" id="{867CD721-1FCE-4185-8CF0-A946C34AEB2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980307" y="11210458"/>
              <a:ext cx="394908" cy="394908"/>
            </a:xfrm>
            <a:prstGeom prst="rect">
              <a:avLst/>
            </a:prstGeom>
          </p:spPr>
        </p:pic>
      </p:grpSp>
      <p:grpSp>
        <p:nvGrpSpPr>
          <p:cNvPr id="77" name="Group 76">
            <a:extLst>
              <a:ext uri="{FF2B5EF4-FFF2-40B4-BE49-F238E27FC236}">
                <a16:creationId xmlns:a16="http://schemas.microsoft.com/office/drawing/2014/main" id="{38F5789B-BD58-4566-90BC-82E7223ECAAE}"/>
              </a:ext>
            </a:extLst>
          </p:cNvPr>
          <p:cNvGrpSpPr/>
          <p:nvPr/>
        </p:nvGrpSpPr>
        <p:grpSpPr>
          <a:xfrm>
            <a:off x="16648667" y="651098"/>
            <a:ext cx="720000" cy="720000"/>
            <a:chOff x="18901419" y="8874625"/>
            <a:chExt cx="720000" cy="720000"/>
          </a:xfrm>
        </p:grpSpPr>
        <p:sp>
          <p:nvSpPr>
            <p:cNvPr id="78" name="Oval 77">
              <a:hlinkClick r:id="rId20" action="ppaction://hlinksldjump"/>
              <a:extLst>
                <a:ext uri="{FF2B5EF4-FFF2-40B4-BE49-F238E27FC236}">
                  <a16:creationId xmlns:a16="http://schemas.microsoft.com/office/drawing/2014/main" id="{1619842A-4E71-4A9F-8B5D-F02E8FF4AE2F}"/>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9" name="Graphic 78" descr="Judge female outline">
              <a:hlinkClick r:id="rId20" action="ppaction://hlinksldjump"/>
              <a:extLst>
                <a:ext uri="{FF2B5EF4-FFF2-40B4-BE49-F238E27FC236}">
                  <a16:creationId xmlns:a16="http://schemas.microsoft.com/office/drawing/2014/main" id="{B5EF584D-08D2-4599-9F0B-03D555035B2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004543" y="8991289"/>
              <a:ext cx="486669" cy="486669"/>
            </a:xfrm>
            <a:prstGeom prst="rect">
              <a:avLst/>
            </a:prstGeom>
          </p:spPr>
        </p:pic>
      </p:grpSp>
      <p:grpSp>
        <p:nvGrpSpPr>
          <p:cNvPr id="80" name="Group 79">
            <a:extLst>
              <a:ext uri="{FF2B5EF4-FFF2-40B4-BE49-F238E27FC236}">
                <a16:creationId xmlns:a16="http://schemas.microsoft.com/office/drawing/2014/main" id="{BED47118-9C10-450D-8DF0-151B234E6D37}"/>
              </a:ext>
            </a:extLst>
          </p:cNvPr>
          <p:cNvGrpSpPr/>
          <p:nvPr/>
        </p:nvGrpSpPr>
        <p:grpSpPr>
          <a:xfrm>
            <a:off x="14984224" y="657240"/>
            <a:ext cx="720000" cy="720000"/>
            <a:chOff x="18901419" y="8072301"/>
            <a:chExt cx="720000" cy="720000"/>
          </a:xfrm>
        </p:grpSpPr>
        <p:sp>
          <p:nvSpPr>
            <p:cNvPr id="81" name="Oval 80">
              <a:hlinkClick r:id="rId4" action="ppaction://hlinksldjump"/>
              <a:extLst>
                <a:ext uri="{FF2B5EF4-FFF2-40B4-BE49-F238E27FC236}">
                  <a16:creationId xmlns:a16="http://schemas.microsoft.com/office/drawing/2014/main" id="{FCB25FC9-BB97-4CC6-92B3-4D0F0DEA2264}"/>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2" name="Graphic 81" descr="Chat outline">
              <a:hlinkClick r:id="rId4" action="ppaction://hlinksldjump"/>
              <a:extLst>
                <a:ext uri="{FF2B5EF4-FFF2-40B4-BE49-F238E27FC236}">
                  <a16:creationId xmlns:a16="http://schemas.microsoft.com/office/drawing/2014/main" id="{ADB3E4FC-5F9F-4995-B56D-A2014AC2B61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004543" y="8217420"/>
              <a:ext cx="499095" cy="499095"/>
            </a:xfrm>
            <a:prstGeom prst="rect">
              <a:avLst/>
            </a:prstGeom>
          </p:spPr>
        </p:pic>
      </p:grpSp>
      <p:sp>
        <p:nvSpPr>
          <p:cNvPr id="83" name="Oval 82">
            <a:hlinkClick r:id="rId25" action="ppaction://hlinksldjump"/>
            <a:extLst>
              <a:ext uri="{FF2B5EF4-FFF2-40B4-BE49-F238E27FC236}">
                <a16:creationId xmlns:a16="http://schemas.microsoft.com/office/drawing/2014/main" id="{2B759032-D7AC-4201-905B-9B8A072AF30B}"/>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84" name="Text Box 2">
            <a:extLst>
              <a:ext uri="{FF2B5EF4-FFF2-40B4-BE49-F238E27FC236}">
                <a16:creationId xmlns:a16="http://schemas.microsoft.com/office/drawing/2014/main" id="{8CB3BE51-6BCA-45B0-95F3-32DF81C9CBE1}"/>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85" name="Oval 84">
            <a:hlinkClick r:id="" action="ppaction://hlinkshowjump?jump=firstslide"/>
            <a:extLst>
              <a:ext uri="{FF2B5EF4-FFF2-40B4-BE49-F238E27FC236}">
                <a16:creationId xmlns:a16="http://schemas.microsoft.com/office/drawing/2014/main" id="{2556B6DF-C840-4A36-880E-E1E9BC0BC4D4}"/>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4">
            <a:hlinkClick r:id="" action="ppaction://hlinkshowjump?jump=firstslide"/>
            <a:extLst>
              <a:ext uri="{FF2B5EF4-FFF2-40B4-BE49-F238E27FC236}">
                <a16:creationId xmlns:a16="http://schemas.microsoft.com/office/drawing/2014/main" id="{49E8977F-9257-48DB-A79F-BD1E0EE795FD}"/>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87" name="Slide Number Placeholder 1">
            <a:extLst>
              <a:ext uri="{FF2B5EF4-FFF2-40B4-BE49-F238E27FC236}">
                <a16:creationId xmlns:a16="http://schemas.microsoft.com/office/drawing/2014/main" id="{3E086433-D587-4A36-9B7C-D6EDF9750CA0}"/>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88" name="Group 87">
            <a:extLst>
              <a:ext uri="{FF2B5EF4-FFF2-40B4-BE49-F238E27FC236}">
                <a16:creationId xmlns:a16="http://schemas.microsoft.com/office/drawing/2014/main" id="{66895570-E7BE-49F2-B0B6-88D27CF526C5}"/>
              </a:ext>
            </a:extLst>
          </p:cNvPr>
          <p:cNvGrpSpPr/>
          <p:nvPr/>
        </p:nvGrpSpPr>
        <p:grpSpPr>
          <a:xfrm>
            <a:off x="17964546" y="667841"/>
            <a:ext cx="720000" cy="720000"/>
            <a:chOff x="18631604" y="2269176"/>
            <a:chExt cx="720000" cy="720000"/>
          </a:xfrm>
          <a:solidFill>
            <a:schemeClr val="accent1"/>
          </a:solidFill>
        </p:grpSpPr>
        <p:sp>
          <p:nvSpPr>
            <p:cNvPr id="89" name="Oval 88">
              <a:hlinkClick r:id="rId26" action="ppaction://hlinksldjump"/>
              <a:extLst>
                <a:ext uri="{FF2B5EF4-FFF2-40B4-BE49-F238E27FC236}">
                  <a16:creationId xmlns:a16="http://schemas.microsoft.com/office/drawing/2014/main" id="{040C5795-2E4D-4309-A81D-C0C77FB8E0A0}"/>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90" name="TextBox 89">
              <a:hlinkClick r:id="rId26" action="ppaction://hlinksldjump"/>
              <a:extLst>
                <a:ext uri="{FF2B5EF4-FFF2-40B4-BE49-F238E27FC236}">
                  <a16:creationId xmlns:a16="http://schemas.microsoft.com/office/drawing/2014/main" id="{E6E662F8-FF82-4665-B5E2-2A566B45F250}"/>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91" name="Group 90">
            <a:extLst>
              <a:ext uri="{FF2B5EF4-FFF2-40B4-BE49-F238E27FC236}">
                <a16:creationId xmlns:a16="http://schemas.microsoft.com/office/drawing/2014/main" id="{96ADF660-04CB-4008-A422-2AC1979A930D}"/>
              </a:ext>
            </a:extLst>
          </p:cNvPr>
          <p:cNvGrpSpPr/>
          <p:nvPr/>
        </p:nvGrpSpPr>
        <p:grpSpPr>
          <a:xfrm>
            <a:off x="18787479" y="639958"/>
            <a:ext cx="720000" cy="720000"/>
            <a:chOff x="18631604" y="2269176"/>
            <a:chExt cx="720000" cy="720000"/>
          </a:xfrm>
          <a:solidFill>
            <a:schemeClr val="accent1"/>
          </a:solidFill>
        </p:grpSpPr>
        <p:sp>
          <p:nvSpPr>
            <p:cNvPr id="92" name="Oval 91">
              <a:hlinkClick r:id="rId27" action="ppaction://hlinksldjump"/>
              <a:extLst>
                <a:ext uri="{FF2B5EF4-FFF2-40B4-BE49-F238E27FC236}">
                  <a16:creationId xmlns:a16="http://schemas.microsoft.com/office/drawing/2014/main" id="{77DE6B37-2096-4990-BA90-D4F2AA5B88CC}"/>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93" name="TextBox 92">
              <a:hlinkClick r:id="rId27" action="ppaction://hlinksldjump"/>
              <a:extLst>
                <a:ext uri="{FF2B5EF4-FFF2-40B4-BE49-F238E27FC236}">
                  <a16:creationId xmlns:a16="http://schemas.microsoft.com/office/drawing/2014/main" id="{CDF033FB-0B2E-4138-817E-66DEC26473AF}"/>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94" name="Graphic 93" descr="Open book outline">
            <a:hlinkClick r:id="rId25" action="ppaction://hlinksldjump"/>
            <a:extLst>
              <a:ext uri="{FF2B5EF4-FFF2-40B4-BE49-F238E27FC236}">
                <a16:creationId xmlns:a16="http://schemas.microsoft.com/office/drawing/2014/main" id="{5D2CEC1E-4A97-4165-9A0C-FF9C8E672D04}"/>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5912319" y="787717"/>
            <a:ext cx="519085" cy="519085"/>
          </a:xfrm>
          <a:prstGeom prst="rect">
            <a:avLst/>
          </a:prstGeom>
        </p:spPr>
      </p:pic>
      <p:pic>
        <p:nvPicPr>
          <p:cNvPr id="5" name="Picture 4">
            <a:hlinkClick r:id="rId30"/>
            <a:extLst>
              <a:ext uri="{FF2B5EF4-FFF2-40B4-BE49-F238E27FC236}">
                <a16:creationId xmlns:a16="http://schemas.microsoft.com/office/drawing/2014/main" id="{161C56CC-9630-472B-B251-A35872BA0E35}"/>
              </a:ext>
            </a:extLst>
          </p:cNvPr>
          <p:cNvPicPr>
            <a:picLocks noChangeAspect="1"/>
          </p:cNvPicPr>
          <p:nvPr/>
        </p:nvPicPr>
        <p:blipFill>
          <a:blip r:embed="rId31"/>
          <a:stretch>
            <a:fillRect/>
          </a:stretch>
        </p:blipFill>
        <p:spPr>
          <a:xfrm>
            <a:off x="12431853" y="6712490"/>
            <a:ext cx="3272371" cy="4356146"/>
          </a:xfrm>
          <a:prstGeom prst="rect">
            <a:avLst/>
          </a:prstGeom>
          <a:effectLst>
            <a:outerShdw blurRad="50800" dist="38100" dir="2700000" algn="tl" rotWithShape="0">
              <a:prstClr val="black">
                <a:alpha val="40000"/>
              </a:prstClr>
            </a:outerShdw>
          </a:effectLst>
        </p:spPr>
      </p:pic>
      <p:sp>
        <p:nvSpPr>
          <p:cNvPr id="9" name="Arrow: Left-Up 8">
            <a:extLst>
              <a:ext uri="{FF2B5EF4-FFF2-40B4-BE49-F238E27FC236}">
                <a16:creationId xmlns:a16="http://schemas.microsoft.com/office/drawing/2014/main" id="{ADD4801A-0283-4868-9880-13D8A61CBBCF}"/>
              </a:ext>
            </a:extLst>
          </p:cNvPr>
          <p:cNvSpPr/>
          <p:nvPr/>
        </p:nvSpPr>
        <p:spPr>
          <a:xfrm>
            <a:off x="16110079" y="8171880"/>
            <a:ext cx="1648669" cy="1486900"/>
          </a:xfrm>
          <a:prstGeom prst="leftUpArrow">
            <a:avLst>
              <a:gd name="adj1" fmla="val 11631"/>
              <a:gd name="adj2" fmla="val 12968"/>
              <a:gd name="adj3" fmla="val 26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990109A-5C19-4841-B5FA-CBC1C1E3A4DF}"/>
              </a:ext>
            </a:extLst>
          </p:cNvPr>
          <p:cNvSpPr txBox="1"/>
          <p:nvPr/>
        </p:nvSpPr>
        <p:spPr>
          <a:xfrm>
            <a:off x="16934413" y="9144042"/>
            <a:ext cx="1750133" cy="514738"/>
          </a:xfrm>
          <a:prstGeom prst="rect">
            <a:avLst/>
          </a:prstGeom>
          <a:solidFill>
            <a:schemeClr val="bg1"/>
          </a:solidFill>
          <a:ln>
            <a:solidFill>
              <a:schemeClr val="accent1"/>
            </a:solidFill>
          </a:ln>
        </p:spPr>
        <p:txBody>
          <a:bodyPr wrap="square" lIns="72000" tIns="72000" rIns="72000" bIns="72000" rtlCol="0">
            <a:spAutoFit/>
          </a:bodyPr>
          <a:lstStyle/>
          <a:p>
            <a:r>
              <a:rPr lang="nl-NL" sz="1200"/>
              <a:t>Click on images for public hearing reports. </a:t>
            </a:r>
            <a:endParaRPr lang="en-GB" sz="1200"/>
          </a:p>
        </p:txBody>
      </p:sp>
      <p:sp>
        <p:nvSpPr>
          <p:cNvPr id="56" name="Content Placeholder 1">
            <a:extLst>
              <a:ext uri="{FF2B5EF4-FFF2-40B4-BE49-F238E27FC236}">
                <a16:creationId xmlns:a16="http://schemas.microsoft.com/office/drawing/2014/main" id="{D58D0DF2-AC97-4583-9F03-EEDC65001B42}"/>
              </a:ext>
            </a:extLst>
          </p:cNvPr>
          <p:cNvSpPr txBox="1">
            <a:spLocks/>
          </p:cNvSpPr>
          <p:nvPr/>
        </p:nvSpPr>
        <p:spPr bwMode="ltGray">
          <a:xfrm>
            <a:off x="1269982" y="4802829"/>
            <a:ext cx="5100768" cy="5241258"/>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buClr>
                <a:schemeClr val="tx1"/>
              </a:buClr>
              <a:buFontTx/>
              <a:buNone/>
              <a:defRPr lang="nl-NL" sz="2800" b="0" kern="1200" baseline="0" noProof="1">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a:lstStyle>
          <a:p>
            <a:pPr lvl="0">
              <a:lnSpc>
                <a:spcPct val="150000"/>
              </a:lnSpc>
            </a:pPr>
            <a:r>
              <a:rPr lang="en-GB" sz="1200">
                <a:solidFill>
                  <a:schemeClr val="tx1"/>
                </a:solidFill>
                <a:latin typeface="Lucida Sans Unicode" panose="020B0602030504020204" pitchFamily="34" charset="0"/>
              </a:rPr>
              <a:t>As mentioned before, one of the highlights of these ESIAs has been the prominent role of public hearings and disclosure of information. Although not yet perfect, it contributed to transparency of the process, generated relevant issues and obtained media attention. </a:t>
            </a:r>
          </a:p>
          <a:p>
            <a:pPr lvl="0">
              <a:lnSpc>
                <a:spcPct val="150000"/>
              </a:lnSpc>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But one of the main criticisms was that it was unclear exactly what NEMA and the proponents had done with the public input. Apart from neatly designed public hearing reports, the question remained how the issues had been incorporated in the (updated) ESIAs.</a:t>
            </a:r>
          </a:p>
          <a:p>
            <a:pPr lvl="0">
              <a:lnSpc>
                <a:spcPct val="150000"/>
              </a:lnSpc>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We therefore strongly recommend that, for future ESIAs, clear and timely communication on the incorporation of public comments be made with the following in mind: </a:t>
            </a:r>
          </a:p>
          <a:p>
            <a:pPr marL="228600" lvl="0" indent="-228600">
              <a:lnSpc>
                <a:spcPct val="150000"/>
              </a:lnSpc>
              <a:buFont typeface="+mj-lt"/>
              <a:buAutoNum type="arabicPeriod"/>
            </a:pPr>
            <a:r>
              <a:rPr lang="en-GB" sz="1200">
                <a:solidFill>
                  <a:schemeClr val="tx1"/>
                </a:solidFill>
                <a:latin typeface="Lucida Sans Unicode" panose="020B0602030504020204" pitchFamily="34" charset="0"/>
              </a:rPr>
              <a:t>Of all the issues raised by the public, which ones and how were they integrated into the ESIA and subsequent environmental certificate? </a:t>
            </a:r>
          </a:p>
          <a:p>
            <a:pPr marL="228600" lvl="0" indent="-228600">
              <a:lnSpc>
                <a:spcPct val="150000"/>
              </a:lnSpc>
              <a:buFont typeface="+mj-lt"/>
              <a:buAutoNum type="arabicPeriod"/>
            </a:pPr>
            <a:r>
              <a:rPr lang="en-GB" sz="1200">
                <a:solidFill>
                  <a:schemeClr val="tx1"/>
                </a:solidFill>
                <a:latin typeface="Lucida Sans Unicode" panose="020B0602030504020204" pitchFamily="34" charset="0"/>
              </a:rPr>
              <a:t>Which issues were not included and why not? </a:t>
            </a:r>
          </a:p>
          <a:p>
            <a:pPr marL="228600" lvl="0" indent="-228600">
              <a:lnSpc>
                <a:spcPct val="150000"/>
              </a:lnSpc>
              <a:buFont typeface="+mj-lt"/>
              <a:buAutoNum type="arabicPeriod"/>
            </a:pPr>
            <a:r>
              <a:rPr lang="en-GB" sz="1200">
                <a:solidFill>
                  <a:schemeClr val="tx1"/>
                </a:solidFill>
                <a:latin typeface="Lucida Sans Unicode" panose="020B0602030504020204" pitchFamily="34" charset="0"/>
              </a:rPr>
              <a:t>In addition, the updated ESIA – in conjunction with the ESMP - should then be made available for the public to consult. </a:t>
            </a:r>
          </a:p>
          <a:p>
            <a:pPr lvl="0">
              <a:lnSpc>
                <a:spcPct val="150000"/>
              </a:lnSpc>
            </a:pPr>
            <a:endParaRPr lang="en-GB" sz="1200">
              <a:solidFill>
                <a:schemeClr val="tx1"/>
              </a:solidFill>
              <a:latin typeface="Lucida Sans Unicode" panose="020B0602030504020204" pitchFamily="34" charset="0"/>
            </a:endParaRPr>
          </a:p>
          <a:p>
            <a:pPr lvl="0">
              <a:lnSpc>
                <a:spcPct val="150000"/>
              </a:lnSpc>
            </a:pPr>
            <a:endParaRPr lang="en-GB" sz="1200"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32156749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4551 -0.25391 L 3.36754E-6 2.12883E-6 " pathEditMode="relative" rAng="0" ptsTypes="AA">
                                      <p:cBhvr>
                                        <p:cTn id="6" dur="2000" fill="hold"/>
                                        <p:tgtEl>
                                          <p:spTgt spid="44"/>
                                        </p:tgtEl>
                                        <p:attrNameLst>
                                          <p:attrName>ppt_x</p:attrName>
                                          <p:attrName>ppt_y</p:attrName>
                                        </p:attrNameLst>
                                      </p:cBhvr>
                                      <p:rCtr x="-12275" y="12695"/>
                                    </p:animMotion>
                                  </p:childTnLst>
                                </p:cTn>
                              </p:par>
                              <p:par>
                                <p:cTn id="7" presetID="10" presetClass="entr" presetSubtype="0" fill="hold" nodeType="withEffect">
                                  <p:stCondLst>
                                    <p:cond delay="210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500"/>
                                        <p:tgtEl>
                                          <p:spTgt spid="62"/>
                                        </p:tgtEl>
                                      </p:cBhvr>
                                    </p:animEffect>
                                  </p:childTnLst>
                                </p:cTn>
                              </p:par>
                              <p:par>
                                <p:cTn id="10" presetID="10" presetClass="entr" presetSubtype="0" fill="hold" nodeType="withEffect">
                                  <p:stCondLst>
                                    <p:cond delay="270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7D692176-773E-4896-96CF-FB0694B9A40C}"/>
              </a:ext>
            </a:extLst>
          </p:cNvPr>
          <p:cNvGrpSpPr>
            <a:grpSpLocks noChangeAspect="1"/>
          </p:cNvGrpSpPr>
          <p:nvPr/>
        </p:nvGrpSpPr>
        <p:grpSpPr>
          <a:xfrm>
            <a:off x="6918569" y="2133070"/>
            <a:ext cx="7665810" cy="5386481"/>
            <a:chOff x="7609721" y="2084026"/>
            <a:chExt cx="11657801" cy="8191505"/>
          </a:xfrm>
        </p:grpSpPr>
        <p:pic>
          <p:nvPicPr>
            <p:cNvPr id="40" name="Picture 39" descr="Diagram, engineering drawing&#10;&#10;Description automatically generated">
              <a:extLst>
                <a:ext uri="{FF2B5EF4-FFF2-40B4-BE49-F238E27FC236}">
                  <a16:creationId xmlns:a16="http://schemas.microsoft.com/office/drawing/2014/main" id="{7A98512D-7F72-421F-81E1-80F1F989F51E}"/>
                </a:ext>
              </a:extLst>
            </p:cNvPr>
            <p:cNvPicPr>
              <a:picLocks noChangeAspect="1"/>
            </p:cNvPicPr>
            <p:nvPr/>
          </p:nvPicPr>
          <p:blipFill>
            <a:blip r:embed="rId3"/>
            <a:stretch>
              <a:fillRect/>
            </a:stretch>
          </p:blipFill>
          <p:spPr>
            <a:xfrm>
              <a:off x="7609721" y="2084026"/>
              <a:ext cx="11605939" cy="7390106"/>
            </a:xfrm>
            <a:prstGeom prst="rect">
              <a:avLst/>
            </a:prstGeom>
          </p:spPr>
        </p:pic>
        <p:sp>
          <p:nvSpPr>
            <p:cNvPr id="41" name="Rectangle 40">
              <a:extLst>
                <a:ext uri="{FF2B5EF4-FFF2-40B4-BE49-F238E27FC236}">
                  <a16:creationId xmlns:a16="http://schemas.microsoft.com/office/drawing/2014/main" id="{50085408-96DA-4C2F-B886-50CF51882DF0}"/>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5BE88545-C59B-4E17-B264-C84474AEE30A}"/>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7B338DD4-F885-4569-9AE6-788EAC982DE7}"/>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 name="Straight Connector 5">
            <a:extLst>
              <a:ext uri="{FF2B5EF4-FFF2-40B4-BE49-F238E27FC236}">
                <a16:creationId xmlns:a16="http://schemas.microsoft.com/office/drawing/2014/main" id="{1885C462-2B56-4270-84F4-37CEC0CFF8B3}"/>
              </a:ext>
            </a:extLst>
          </p:cNvPr>
          <p:cNvCxnSpPr/>
          <p:nvPr/>
        </p:nvCxnSpPr>
        <p:spPr>
          <a:xfrm>
            <a:off x="6803306" y="2356831"/>
            <a:ext cx="0" cy="78043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Title 3">
            <a:extLst>
              <a:ext uri="{FF2B5EF4-FFF2-40B4-BE49-F238E27FC236}">
                <a16:creationId xmlns:a16="http://schemas.microsoft.com/office/drawing/2014/main" id="{2F877329-3CA8-40D5-8D0F-925194C08C25}"/>
              </a:ext>
            </a:extLst>
          </p:cNvPr>
          <p:cNvSpPr>
            <a:spLocks noGrp="1"/>
          </p:cNvSpPr>
          <p:nvPr>
            <p:ph type="title"/>
          </p:nvPr>
        </p:nvSpPr>
        <p:spPr>
          <a:xfrm>
            <a:off x="1218400" y="2356831"/>
            <a:ext cx="5368875" cy="2430672"/>
          </a:xfrm>
        </p:spPr>
        <p:txBody>
          <a:bodyPr anchor="t"/>
          <a:lstStyle/>
          <a:p>
            <a:r>
              <a:rPr lang="nl-NL">
                <a:solidFill>
                  <a:srgbClr val="638B9F"/>
                </a:solidFill>
              </a:rPr>
              <a:t>Presentation as important as content</a:t>
            </a:r>
            <a:endParaRPr lang="en-GB">
              <a:solidFill>
                <a:srgbClr val="638B9F"/>
              </a:solidFill>
            </a:endParaRPr>
          </a:p>
        </p:txBody>
      </p:sp>
      <p:sp>
        <p:nvSpPr>
          <p:cNvPr id="3" name="TextBox 2">
            <a:hlinkClick r:id="rId4"/>
            <a:extLst>
              <a:ext uri="{FF2B5EF4-FFF2-40B4-BE49-F238E27FC236}">
                <a16:creationId xmlns:a16="http://schemas.microsoft.com/office/drawing/2014/main" id="{A12C029B-0E4E-49EE-868C-96086847A8B0}"/>
              </a:ext>
            </a:extLst>
          </p:cNvPr>
          <p:cNvSpPr txBox="1"/>
          <p:nvPr/>
        </p:nvSpPr>
        <p:spPr>
          <a:xfrm>
            <a:off x="14776691" y="2162398"/>
            <a:ext cx="4398039" cy="3838725"/>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lIns="72000" tIns="72000" rIns="72000" bIns="72000" rtlCol="0">
            <a:spAutoFit/>
          </a:bodyPr>
          <a:lstStyle/>
          <a:p>
            <a:r>
              <a:rPr lang="en-GB" sz="1200" b="1">
                <a:solidFill>
                  <a:sysClr val="windowText" lastClr="000000"/>
                </a:solidFill>
              </a:rPr>
              <a:t>From NCEA’s advisory review for the ESIA for EACOP, </a:t>
            </a:r>
          </a:p>
          <a:p>
            <a:r>
              <a:rPr lang="en-GB" sz="1200" b="1">
                <a:solidFill>
                  <a:sysClr val="windowText" lastClr="000000"/>
                </a:solidFill>
              </a:rPr>
              <a:t>27 juni 2019</a:t>
            </a:r>
          </a:p>
          <a:p>
            <a:endParaRPr lang="en-GB" sz="1200">
              <a:solidFill>
                <a:sysClr val="windowText" lastClr="000000"/>
              </a:solidFill>
            </a:endParaRPr>
          </a:p>
          <a:p>
            <a:pPr marL="171450" indent="-171450">
              <a:buFont typeface="Arial" panose="020B0604020202020204" pitchFamily="34" charset="0"/>
              <a:buChar char="•"/>
            </a:pPr>
            <a:r>
              <a:rPr lang="en-GB" sz="1200">
                <a:solidFill>
                  <a:sysClr val="windowText" lastClr="000000"/>
                </a:solidFill>
              </a:rPr>
              <a:t>The ESIA consists of 1011 pages (and 2600 pages of attachments), which makes it difficult to read and understand it properly. Because of the size, it is inevitable to pay less attention to sections, skip them, or skip fairly large parts. </a:t>
            </a:r>
          </a:p>
          <a:p>
            <a:pPr marL="171450" indent="-171450">
              <a:buFont typeface="Arial" panose="020B0604020202020204" pitchFamily="34" charset="0"/>
              <a:buChar char="•"/>
            </a:pPr>
            <a:r>
              <a:rPr lang="en-GB" sz="1200">
                <a:solidFill>
                  <a:sysClr val="windowText" lastClr="000000"/>
                </a:solidFill>
              </a:rPr>
              <a:t>The ESIA document/process is not transparent: it is impossible to follow how potential impacts have been assessed, mitigated and made acceptable. Particularly smart maps, highlighting Valued Ecological Components (VECs), sensitivities, impacts and solutions, are missing to present the reader an overview. </a:t>
            </a:r>
          </a:p>
          <a:p>
            <a:pPr marL="171450" indent="-171450">
              <a:buFont typeface="Arial" panose="020B0604020202020204" pitchFamily="34" charset="0"/>
              <a:buChar char="•"/>
            </a:pPr>
            <a:r>
              <a:rPr lang="en-GB" sz="1200">
                <a:solidFill>
                  <a:sysClr val="windowText" lastClr="000000"/>
                </a:solidFill>
              </a:rPr>
              <a:t>The ESIA is not ‘convergent’: it presents a wealth of data and details but fails to analyse these data in such a way that the key issues come out. The process to identify potential impacts, weigh them, find mitigation if required and motivate why impacts are acceptable after mitigation is not transparent. </a:t>
            </a:r>
          </a:p>
        </p:txBody>
      </p:sp>
      <p:pic>
        <p:nvPicPr>
          <p:cNvPr id="37" name="Picture 36">
            <a:extLst>
              <a:ext uri="{FF2B5EF4-FFF2-40B4-BE49-F238E27FC236}">
                <a16:creationId xmlns:a16="http://schemas.microsoft.com/office/drawing/2014/main" id="{831DB395-6BB2-4027-B372-477AE41C1251}"/>
              </a:ext>
            </a:extLst>
          </p:cNvPr>
          <p:cNvPicPr>
            <a:picLocks noChangeAspect="1"/>
          </p:cNvPicPr>
          <p:nvPr/>
        </p:nvPicPr>
        <p:blipFill>
          <a:blip r:embed="rId5"/>
          <a:stretch>
            <a:fillRect/>
          </a:stretch>
        </p:blipFill>
        <p:spPr>
          <a:xfrm>
            <a:off x="7171774" y="6900419"/>
            <a:ext cx="8172450" cy="3876675"/>
          </a:xfrm>
          <a:prstGeom prst="rect">
            <a:avLst/>
          </a:prstGeom>
          <a:ln>
            <a:solidFill>
              <a:schemeClr val="bg2">
                <a:lumMod val="85000"/>
              </a:schemeClr>
            </a:solidFill>
            <a:extLst>
              <a:ext uri="{C807C97D-BFC1-408E-A445-0C87EB9F89A2}">
                <ask:lineSketchStyleProps xmlns:ask="http://schemas.microsoft.com/office/drawing/2018/sketchyshapes" sd="1796518186">
                  <a:custGeom>
                    <a:avLst/>
                    <a:gdLst>
                      <a:gd name="connsiteX0" fmla="*/ 0 w 8172450"/>
                      <a:gd name="connsiteY0" fmla="*/ 0 h 3876675"/>
                      <a:gd name="connsiteX1" fmla="*/ 517588 w 8172450"/>
                      <a:gd name="connsiteY1" fmla="*/ 0 h 3876675"/>
                      <a:gd name="connsiteX2" fmla="*/ 1116902 w 8172450"/>
                      <a:gd name="connsiteY2" fmla="*/ 0 h 3876675"/>
                      <a:gd name="connsiteX3" fmla="*/ 1552766 w 8172450"/>
                      <a:gd name="connsiteY3" fmla="*/ 0 h 3876675"/>
                      <a:gd name="connsiteX4" fmla="*/ 2397252 w 8172450"/>
                      <a:gd name="connsiteY4" fmla="*/ 0 h 3876675"/>
                      <a:gd name="connsiteX5" fmla="*/ 3241739 w 8172450"/>
                      <a:gd name="connsiteY5" fmla="*/ 0 h 3876675"/>
                      <a:gd name="connsiteX6" fmla="*/ 3759327 w 8172450"/>
                      <a:gd name="connsiteY6" fmla="*/ 0 h 3876675"/>
                      <a:gd name="connsiteX7" fmla="*/ 4358640 w 8172450"/>
                      <a:gd name="connsiteY7" fmla="*/ 0 h 3876675"/>
                      <a:gd name="connsiteX8" fmla="*/ 4794504 w 8172450"/>
                      <a:gd name="connsiteY8" fmla="*/ 0 h 3876675"/>
                      <a:gd name="connsiteX9" fmla="*/ 5475542 w 8172450"/>
                      <a:gd name="connsiteY9" fmla="*/ 0 h 3876675"/>
                      <a:gd name="connsiteX10" fmla="*/ 5911406 w 8172450"/>
                      <a:gd name="connsiteY10" fmla="*/ 0 h 3876675"/>
                      <a:gd name="connsiteX11" fmla="*/ 6592443 w 8172450"/>
                      <a:gd name="connsiteY11" fmla="*/ 0 h 3876675"/>
                      <a:gd name="connsiteX12" fmla="*/ 7110032 w 8172450"/>
                      <a:gd name="connsiteY12" fmla="*/ 0 h 3876675"/>
                      <a:gd name="connsiteX13" fmla="*/ 8172450 w 8172450"/>
                      <a:gd name="connsiteY13" fmla="*/ 0 h 3876675"/>
                      <a:gd name="connsiteX14" fmla="*/ 8172450 w 8172450"/>
                      <a:gd name="connsiteY14" fmla="*/ 529812 h 3876675"/>
                      <a:gd name="connsiteX15" fmla="*/ 8172450 w 8172450"/>
                      <a:gd name="connsiteY15" fmla="*/ 1214692 h 3876675"/>
                      <a:gd name="connsiteX16" fmla="*/ 8172450 w 8172450"/>
                      <a:gd name="connsiteY16" fmla="*/ 1822037 h 3876675"/>
                      <a:gd name="connsiteX17" fmla="*/ 8172450 w 8172450"/>
                      <a:gd name="connsiteY17" fmla="*/ 2468150 h 3876675"/>
                      <a:gd name="connsiteX18" fmla="*/ 8172450 w 8172450"/>
                      <a:gd name="connsiteY18" fmla="*/ 3114262 h 3876675"/>
                      <a:gd name="connsiteX19" fmla="*/ 8172450 w 8172450"/>
                      <a:gd name="connsiteY19" fmla="*/ 3876675 h 3876675"/>
                      <a:gd name="connsiteX20" fmla="*/ 7327964 w 8172450"/>
                      <a:gd name="connsiteY20" fmla="*/ 3876675 h 3876675"/>
                      <a:gd name="connsiteX21" fmla="*/ 6810375 w 8172450"/>
                      <a:gd name="connsiteY21" fmla="*/ 3876675 h 3876675"/>
                      <a:gd name="connsiteX22" fmla="*/ 5965889 w 8172450"/>
                      <a:gd name="connsiteY22" fmla="*/ 3876675 h 3876675"/>
                      <a:gd name="connsiteX23" fmla="*/ 5530025 w 8172450"/>
                      <a:gd name="connsiteY23" fmla="*/ 3876675 h 3876675"/>
                      <a:gd name="connsiteX24" fmla="*/ 5094161 w 8172450"/>
                      <a:gd name="connsiteY24" fmla="*/ 3876675 h 3876675"/>
                      <a:gd name="connsiteX25" fmla="*/ 4576572 w 8172450"/>
                      <a:gd name="connsiteY25" fmla="*/ 3876675 h 3876675"/>
                      <a:gd name="connsiteX26" fmla="*/ 3732085 w 8172450"/>
                      <a:gd name="connsiteY26" fmla="*/ 3876675 h 3876675"/>
                      <a:gd name="connsiteX27" fmla="*/ 2887599 w 8172450"/>
                      <a:gd name="connsiteY27" fmla="*/ 3876675 h 3876675"/>
                      <a:gd name="connsiteX28" fmla="*/ 2451735 w 8172450"/>
                      <a:gd name="connsiteY28" fmla="*/ 3876675 h 3876675"/>
                      <a:gd name="connsiteX29" fmla="*/ 2015871 w 8172450"/>
                      <a:gd name="connsiteY29" fmla="*/ 3876675 h 3876675"/>
                      <a:gd name="connsiteX30" fmla="*/ 1253109 w 8172450"/>
                      <a:gd name="connsiteY30" fmla="*/ 3876675 h 3876675"/>
                      <a:gd name="connsiteX31" fmla="*/ 653796 w 8172450"/>
                      <a:gd name="connsiteY31" fmla="*/ 3876675 h 3876675"/>
                      <a:gd name="connsiteX32" fmla="*/ 0 w 8172450"/>
                      <a:gd name="connsiteY32" fmla="*/ 3876675 h 3876675"/>
                      <a:gd name="connsiteX33" fmla="*/ 0 w 8172450"/>
                      <a:gd name="connsiteY33" fmla="*/ 3230563 h 3876675"/>
                      <a:gd name="connsiteX34" fmla="*/ 0 w 8172450"/>
                      <a:gd name="connsiteY34" fmla="*/ 2661984 h 3876675"/>
                      <a:gd name="connsiteX35" fmla="*/ 0 w 8172450"/>
                      <a:gd name="connsiteY35" fmla="*/ 2132171 h 3876675"/>
                      <a:gd name="connsiteX36" fmla="*/ 0 w 8172450"/>
                      <a:gd name="connsiteY36" fmla="*/ 1602359 h 3876675"/>
                      <a:gd name="connsiteX37" fmla="*/ 0 w 8172450"/>
                      <a:gd name="connsiteY37" fmla="*/ 1033780 h 3876675"/>
                      <a:gd name="connsiteX38" fmla="*/ 0 w 8172450"/>
                      <a:gd name="connsiteY38" fmla="*/ 0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172450" h="3876675" fill="none" extrusionOk="0">
                        <a:moveTo>
                          <a:pt x="0" y="0"/>
                        </a:moveTo>
                        <a:cubicBezTo>
                          <a:pt x="200266" y="15947"/>
                          <a:pt x="410648" y="-11437"/>
                          <a:pt x="517588" y="0"/>
                        </a:cubicBezTo>
                        <a:cubicBezTo>
                          <a:pt x="624528" y="11437"/>
                          <a:pt x="923109" y="13457"/>
                          <a:pt x="1116902" y="0"/>
                        </a:cubicBezTo>
                        <a:cubicBezTo>
                          <a:pt x="1310695" y="-13457"/>
                          <a:pt x="1387498" y="3948"/>
                          <a:pt x="1552766" y="0"/>
                        </a:cubicBezTo>
                        <a:cubicBezTo>
                          <a:pt x="1718034" y="-3948"/>
                          <a:pt x="2139091" y="-37603"/>
                          <a:pt x="2397252" y="0"/>
                        </a:cubicBezTo>
                        <a:cubicBezTo>
                          <a:pt x="2655413" y="37603"/>
                          <a:pt x="2982048" y="36428"/>
                          <a:pt x="3241739" y="0"/>
                        </a:cubicBezTo>
                        <a:cubicBezTo>
                          <a:pt x="3501430" y="-36428"/>
                          <a:pt x="3536244" y="18183"/>
                          <a:pt x="3759327" y="0"/>
                        </a:cubicBezTo>
                        <a:cubicBezTo>
                          <a:pt x="3982410" y="-18183"/>
                          <a:pt x="4113801" y="15235"/>
                          <a:pt x="4358640" y="0"/>
                        </a:cubicBezTo>
                        <a:cubicBezTo>
                          <a:pt x="4603479" y="-15235"/>
                          <a:pt x="4642457" y="-10045"/>
                          <a:pt x="4794504" y="0"/>
                        </a:cubicBezTo>
                        <a:cubicBezTo>
                          <a:pt x="4946551" y="10045"/>
                          <a:pt x="5311971" y="-26917"/>
                          <a:pt x="5475542" y="0"/>
                        </a:cubicBezTo>
                        <a:cubicBezTo>
                          <a:pt x="5639113" y="26917"/>
                          <a:pt x="5739182" y="5547"/>
                          <a:pt x="5911406" y="0"/>
                        </a:cubicBezTo>
                        <a:cubicBezTo>
                          <a:pt x="6083630" y="-5547"/>
                          <a:pt x="6262184" y="15936"/>
                          <a:pt x="6592443" y="0"/>
                        </a:cubicBezTo>
                        <a:cubicBezTo>
                          <a:pt x="6922702" y="-15936"/>
                          <a:pt x="6985898" y="1253"/>
                          <a:pt x="7110032" y="0"/>
                        </a:cubicBezTo>
                        <a:cubicBezTo>
                          <a:pt x="7234166" y="-1253"/>
                          <a:pt x="7835652" y="36331"/>
                          <a:pt x="8172450" y="0"/>
                        </a:cubicBezTo>
                        <a:cubicBezTo>
                          <a:pt x="8176779" y="254966"/>
                          <a:pt x="8169741" y="410892"/>
                          <a:pt x="8172450" y="529812"/>
                        </a:cubicBezTo>
                        <a:cubicBezTo>
                          <a:pt x="8175159" y="648732"/>
                          <a:pt x="8205671" y="904663"/>
                          <a:pt x="8172450" y="1214692"/>
                        </a:cubicBezTo>
                        <a:cubicBezTo>
                          <a:pt x="8139229" y="1524721"/>
                          <a:pt x="8150870" y="1601980"/>
                          <a:pt x="8172450" y="1822037"/>
                        </a:cubicBezTo>
                        <a:cubicBezTo>
                          <a:pt x="8194030" y="2042095"/>
                          <a:pt x="8184556" y="2305367"/>
                          <a:pt x="8172450" y="2468150"/>
                        </a:cubicBezTo>
                        <a:cubicBezTo>
                          <a:pt x="8160344" y="2630933"/>
                          <a:pt x="8161909" y="2871709"/>
                          <a:pt x="8172450" y="3114262"/>
                        </a:cubicBezTo>
                        <a:cubicBezTo>
                          <a:pt x="8182991" y="3356815"/>
                          <a:pt x="8140462" y="3652284"/>
                          <a:pt x="8172450" y="3876675"/>
                        </a:cubicBezTo>
                        <a:cubicBezTo>
                          <a:pt x="7780476" y="3902211"/>
                          <a:pt x="7586121" y="3859825"/>
                          <a:pt x="7327964" y="3876675"/>
                        </a:cubicBezTo>
                        <a:cubicBezTo>
                          <a:pt x="7069807" y="3893525"/>
                          <a:pt x="7056659" y="3879696"/>
                          <a:pt x="6810375" y="3876675"/>
                        </a:cubicBezTo>
                        <a:cubicBezTo>
                          <a:pt x="6564091" y="3873654"/>
                          <a:pt x="6191850" y="3871130"/>
                          <a:pt x="5965889" y="3876675"/>
                        </a:cubicBezTo>
                        <a:cubicBezTo>
                          <a:pt x="5739928" y="3882220"/>
                          <a:pt x="5618079" y="3879323"/>
                          <a:pt x="5530025" y="3876675"/>
                        </a:cubicBezTo>
                        <a:cubicBezTo>
                          <a:pt x="5441971" y="3874027"/>
                          <a:pt x="5261244" y="3888491"/>
                          <a:pt x="5094161" y="3876675"/>
                        </a:cubicBezTo>
                        <a:cubicBezTo>
                          <a:pt x="4927078" y="3864859"/>
                          <a:pt x="4692330" y="3865930"/>
                          <a:pt x="4576572" y="3876675"/>
                        </a:cubicBezTo>
                        <a:cubicBezTo>
                          <a:pt x="4460814" y="3887420"/>
                          <a:pt x="4037847" y="3873807"/>
                          <a:pt x="3732085" y="3876675"/>
                        </a:cubicBezTo>
                        <a:cubicBezTo>
                          <a:pt x="3426323" y="3879543"/>
                          <a:pt x="3290343" y="3870335"/>
                          <a:pt x="2887599" y="3876675"/>
                        </a:cubicBezTo>
                        <a:cubicBezTo>
                          <a:pt x="2484855" y="3883015"/>
                          <a:pt x="2564621" y="3863512"/>
                          <a:pt x="2451735" y="3876675"/>
                        </a:cubicBezTo>
                        <a:cubicBezTo>
                          <a:pt x="2338849" y="3889838"/>
                          <a:pt x="2140231" y="3891349"/>
                          <a:pt x="2015871" y="3876675"/>
                        </a:cubicBezTo>
                        <a:cubicBezTo>
                          <a:pt x="1891511" y="3862001"/>
                          <a:pt x="1460243" y="3858922"/>
                          <a:pt x="1253109" y="3876675"/>
                        </a:cubicBezTo>
                        <a:cubicBezTo>
                          <a:pt x="1045975" y="3894428"/>
                          <a:pt x="777375" y="3847491"/>
                          <a:pt x="653796" y="3876675"/>
                        </a:cubicBezTo>
                        <a:cubicBezTo>
                          <a:pt x="530217" y="3905859"/>
                          <a:pt x="137838" y="3903460"/>
                          <a:pt x="0" y="3876675"/>
                        </a:cubicBezTo>
                        <a:cubicBezTo>
                          <a:pt x="-16352" y="3690730"/>
                          <a:pt x="1216" y="3423915"/>
                          <a:pt x="0" y="3230563"/>
                        </a:cubicBezTo>
                        <a:cubicBezTo>
                          <a:pt x="-1216" y="3037211"/>
                          <a:pt x="-23983" y="2940291"/>
                          <a:pt x="0" y="2661984"/>
                        </a:cubicBezTo>
                        <a:cubicBezTo>
                          <a:pt x="23983" y="2383677"/>
                          <a:pt x="-23744" y="2251995"/>
                          <a:pt x="0" y="2132171"/>
                        </a:cubicBezTo>
                        <a:cubicBezTo>
                          <a:pt x="23744" y="2012347"/>
                          <a:pt x="113" y="1742152"/>
                          <a:pt x="0" y="1602359"/>
                        </a:cubicBezTo>
                        <a:cubicBezTo>
                          <a:pt x="-113" y="1462566"/>
                          <a:pt x="-24235" y="1280430"/>
                          <a:pt x="0" y="1033780"/>
                        </a:cubicBezTo>
                        <a:cubicBezTo>
                          <a:pt x="24235" y="787130"/>
                          <a:pt x="-36836" y="378568"/>
                          <a:pt x="0" y="0"/>
                        </a:cubicBezTo>
                        <a:close/>
                      </a:path>
                      <a:path w="8172450" h="3876675" stroke="0" extrusionOk="0">
                        <a:moveTo>
                          <a:pt x="0" y="0"/>
                        </a:moveTo>
                        <a:cubicBezTo>
                          <a:pt x="371585" y="21913"/>
                          <a:pt x="456761" y="31719"/>
                          <a:pt x="762762" y="0"/>
                        </a:cubicBezTo>
                        <a:cubicBezTo>
                          <a:pt x="1068763" y="-31719"/>
                          <a:pt x="1299868" y="-10935"/>
                          <a:pt x="1525524" y="0"/>
                        </a:cubicBezTo>
                        <a:cubicBezTo>
                          <a:pt x="1751180" y="10935"/>
                          <a:pt x="1939972" y="16984"/>
                          <a:pt x="2206561" y="0"/>
                        </a:cubicBezTo>
                        <a:cubicBezTo>
                          <a:pt x="2473150" y="-16984"/>
                          <a:pt x="2810466" y="-9653"/>
                          <a:pt x="3051048" y="0"/>
                        </a:cubicBezTo>
                        <a:cubicBezTo>
                          <a:pt x="3291630" y="9653"/>
                          <a:pt x="3364040" y="19727"/>
                          <a:pt x="3568637" y="0"/>
                        </a:cubicBezTo>
                        <a:cubicBezTo>
                          <a:pt x="3773234" y="-19727"/>
                          <a:pt x="3859036" y="10231"/>
                          <a:pt x="4004501" y="0"/>
                        </a:cubicBezTo>
                        <a:cubicBezTo>
                          <a:pt x="4149966" y="-10231"/>
                          <a:pt x="4449534" y="-29038"/>
                          <a:pt x="4767262" y="0"/>
                        </a:cubicBezTo>
                        <a:cubicBezTo>
                          <a:pt x="5084990" y="29038"/>
                          <a:pt x="5284124" y="-15450"/>
                          <a:pt x="5611749" y="0"/>
                        </a:cubicBezTo>
                        <a:cubicBezTo>
                          <a:pt x="5939374" y="15450"/>
                          <a:pt x="5986550" y="1742"/>
                          <a:pt x="6211062" y="0"/>
                        </a:cubicBezTo>
                        <a:cubicBezTo>
                          <a:pt x="6435574" y="-1742"/>
                          <a:pt x="6491811" y="15089"/>
                          <a:pt x="6728650" y="0"/>
                        </a:cubicBezTo>
                        <a:cubicBezTo>
                          <a:pt x="6965489" y="-15089"/>
                          <a:pt x="7191944" y="-8705"/>
                          <a:pt x="7491412" y="0"/>
                        </a:cubicBezTo>
                        <a:cubicBezTo>
                          <a:pt x="7790880" y="8705"/>
                          <a:pt x="7945055" y="-22495"/>
                          <a:pt x="8172450" y="0"/>
                        </a:cubicBezTo>
                        <a:cubicBezTo>
                          <a:pt x="8191702" y="137223"/>
                          <a:pt x="8149216" y="366650"/>
                          <a:pt x="8172450" y="529812"/>
                        </a:cubicBezTo>
                        <a:cubicBezTo>
                          <a:pt x="8195684" y="692974"/>
                          <a:pt x="8180725" y="974570"/>
                          <a:pt x="8172450" y="1253458"/>
                        </a:cubicBezTo>
                        <a:cubicBezTo>
                          <a:pt x="8164175" y="1532346"/>
                          <a:pt x="8181395" y="1659908"/>
                          <a:pt x="8172450" y="1899571"/>
                        </a:cubicBezTo>
                        <a:cubicBezTo>
                          <a:pt x="8163505" y="2139234"/>
                          <a:pt x="8156899" y="2264579"/>
                          <a:pt x="8172450" y="2429383"/>
                        </a:cubicBezTo>
                        <a:cubicBezTo>
                          <a:pt x="8188001" y="2594187"/>
                          <a:pt x="8194625" y="2879420"/>
                          <a:pt x="8172450" y="2997962"/>
                        </a:cubicBezTo>
                        <a:cubicBezTo>
                          <a:pt x="8150275" y="3116504"/>
                          <a:pt x="8158394" y="3591180"/>
                          <a:pt x="8172450" y="3876675"/>
                        </a:cubicBezTo>
                        <a:cubicBezTo>
                          <a:pt x="7935136" y="3842744"/>
                          <a:pt x="7623664" y="3882333"/>
                          <a:pt x="7327964" y="3876675"/>
                        </a:cubicBezTo>
                        <a:cubicBezTo>
                          <a:pt x="7032264" y="3871017"/>
                          <a:pt x="6889397" y="3879186"/>
                          <a:pt x="6646926" y="3876675"/>
                        </a:cubicBezTo>
                        <a:cubicBezTo>
                          <a:pt x="6404455" y="3874164"/>
                          <a:pt x="6292705" y="3868392"/>
                          <a:pt x="6047613" y="3876675"/>
                        </a:cubicBezTo>
                        <a:cubicBezTo>
                          <a:pt x="5802521" y="3884958"/>
                          <a:pt x="5539118" y="3897006"/>
                          <a:pt x="5203127" y="3876675"/>
                        </a:cubicBezTo>
                        <a:cubicBezTo>
                          <a:pt x="4867136" y="3856344"/>
                          <a:pt x="4732835" y="3893349"/>
                          <a:pt x="4603814" y="3876675"/>
                        </a:cubicBezTo>
                        <a:cubicBezTo>
                          <a:pt x="4474793" y="3860001"/>
                          <a:pt x="3978659" y="3916881"/>
                          <a:pt x="3759327" y="3876675"/>
                        </a:cubicBezTo>
                        <a:cubicBezTo>
                          <a:pt x="3539995" y="3836469"/>
                          <a:pt x="3172987" y="3899482"/>
                          <a:pt x="2914841" y="3876675"/>
                        </a:cubicBezTo>
                        <a:cubicBezTo>
                          <a:pt x="2656695" y="3853868"/>
                          <a:pt x="2545194" y="3854491"/>
                          <a:pt x="2233803" y="3876675"/>
                        </a:cubicBezTo>
                        <a:cubicBezTo>
                          <a:pt x="1922412" y="3898859"/>
                          <a:pt x="1912796" y="3871858"/>
                          <a:pt x="1634490" y="3876675"/>
                        </a:cubicBezTo>
                        <a:cubicBezTo>
                          <a:pt x="1356184" y="3881492"/>
                          <a:pt x="1148601" y="3853726"/>
                          <a:pt x="871728" y="3876675"/>
                        </a:cubicBezTo>
                        <a:cubicBezTo>
                          <a:pt x="594855" y="3899624"/>
                          <a:pt x="427582" y="3876648"/>
                          <a:pt x="0" y="3876675"/>
                        </a:cubicBezTo>
                        <a:cubicBezTo>
                          <a:pt x="10450" y="3657276"/>
                          <a:pt x="-30193" y="3433576"/>
                          <a:pt x="0" y="3230563"/>
                        </a:cubicBezTo>
                        <a:cubicBezTo>
                          <a:pt x="30193" y="3027550"/>
                          <a:pt x="-19126" y="2839501"/>
                          <a:pt x="0" y="2661984"/>
                        </a:cubicBezTo>
                        <a:cubicBezTo>
                          <a:pt x="19126" y="2484467"/>
                          <a:pt x="2681" y="2305981"/>
                          <a:pt x="0" y="2093405"/>
                        </a:cubicBezTo>
                        <a:cubicBezTo>
                          <a:pt x="-2681" y="1880829"/>
                          <a:pt x="13613" y="1678556"/>
                          <a:pt x="0" y="1447292"/>
                        </a:cubicBezTo>
                        <a:cubicBezTo>
                          <a:pt x="-13613" y="1216028"/>
                          <a:pt x="2655" y="988072"/>
                          <a:pt x="0" y="723646"/>
                        </a:cubicBezTo>
                        <a:cubicBezTo>
                          <a:pt x="-2655" y="459220"/>
                          <a:pt x="-8487" y="352298"/>
                          <a:pt x="0" y="0"/>
                        </a:cubicBezTo>
                        <a:close/>
                      </a:path>
                    </a:pathLst>
                  </a:custGeom>
                  <ask:type>
                    <ask:lineSketchNone/>
                  </ask:type>
                </ask:lineSketchStyleProps>
              </a:ext>
            </a:extLst>
          </a:ln>
          <a:effectLst/>
        </p:spPr>
      </p:pic>
      <p:sp>
        <p:nvSpPr>
          <p:cNvPr id="44" name="TextBox 43">
            <a:extLst>
              <a:ext uri="{FF2B5EF4-FFF2-40B4-BE49-F238E27FC236}">
                <a16:creationId xmlns:a16="http://schemas.microsoft.com/office/drawing/2014/main" id="{B8C4AD92-2560-4EDE-9236-ECE474C530F4}"/>
              </a:ext>
            </a:extLst>
          </p:cNvPr>
          <p:cNvSpPr txBox="1"/>
          <p:nvPr/>
        </p:nvSpPr>
        <p:spPr>
          <a:xfrm>
            <a:off x="7171774" y="6595068"/>
            <a:ext cx="3930884" cy="215444"/>
          </a:xfrm>
          <a:prstGeom prst="rect">
            <a:avLst/>
          </a:prstGeom>
          <a:noFill/>
        </p:spPr>
        <p:txBody>
          <a:bodyPr wrap="none" lIns="0" tIns="0" rIns="0" bIns="0" rtlCol="0">
            <a:spAutoFit/>
          </a:bodyPr>
          <a:lstStyle/>
          <a:p>
            <a:r>
              <a:rPr lang="nl-NL" sz="1400">
                <a:hlinkClick r:id="rId6"/>
              </a:rPr>
              <a:t>From IAIA’s fasttip no. 9: Non Technical Summary</a:t>
            </a:r>
            <a:endParaRPr lang="en-GB" sz="1400"/>
          </a:p>
        </p:txBody>
      </p:sp>
      <p:cxnSp>
        <p:nvCxnSpPr>
          <p:cNvPr id="49" name="Straight Arrow Connector 48">
            <a:extLst>
              <a:ext uri="{FF2B5EF4-FFF2-40B4-BE49-F238E27FC236}">
                <a16:creationId xmlns:a16="http://schemas.microsoft.com/office/drawing/2014/main" id="{EED9878A-0E44-4605-9C88-86F94CEC185C}"/>
              </a:ext>
            </a:extLst>
          </p:cNvPr>
          <p:cNvCxnSpPr>
            <a:cxnSpLocks/>
          </p:cNvCxnSpPr>
          <p:nvPr/>
        </p:nvCxnSpPr>
        <p:spPr>
          <a:xfrm flipH="1">
            <a:off x="9899650" y="3584010"/>
            <a:ext cx="1207946" cy="1907601"/>
          </a:xfrm>
          <a:prstGeom prst="straightConnector1">
            <a:avLst/>
          </a:prstGeom>
          <a:ln w="38100">
            <a:solidFill>
              <a:srgbClr val="BFB9B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Afbeelding 1">
            <a:extLst>
              <a:ext uri="{FF2B5EF4-FFF2-40B4-BE49-F238E27FC236}">
                <a16:creationId xmlns:a16="http://schemas.microsoft.com/office/drawing/2014/main" id="{FC6E040D-F9DF-486F-B6B6-BE9EAA49872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993"/>
          <a:stretch/>
        </p:blipFill>
        <p:spPr bwMode="auto">
          <a:xfrm>
            <a:off x="15576045" y="6643823"/>
            <a:ext cx="3619500" cy="41534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Down 8">
            <a:extLst>
              <a:ext uri="{FF2B5EF4-FFF2-40B4-BE49-F238E27FC236}">
                <a16:creationId xmlns:a16="http://schemas.microsoft.com/office/drawing/2014/main" id="{E94DF3BC-39F1-44E5-A7FA-98922299AA56}"/>
              </a:ext>
            </a:extLst>
          </p:cNvPr>
          <p:cNvSpPr/>
          <p:nvPr/>
        </p:nvSpPr>
        <p:spPr>
          <a:xfrm>
            <a:off x="16190453" y="8199911"/>
            <a:ext cx="169470" cy="36004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0" name="TextBox 59">
            <a:hlinkClick r:id="rId8"/>
            <a:extLst>
              <a:ext uri="{FF2B5EF4-FFF2-40B4-BE49-F238E27FC236}">
                <a16:creationId xmlns:a16="http://schemas.microsoft.com/office/drawing/2014/main" id="{454141D8-18BD-42C0-87C0-D8B0EF5CC7C0}"/>
              </a:ext>
            </a:extLst>
          </p:cNvPr>
          <p:cNvSpPr txBox="1"/>
          <p:nvPr/>
        </p:nvSpPr>
        <p:spPr>
          <a:xfrm>
            <a:off x="15558398" y="7705948"/>
            <a:ext cx="1484868" cy="523220"/>
          </a:xfrm>
          <a:prstGeom prst="rect">
            <a:avLst/>
          </a:prstGeom>
          <a:noFill/>
        </p:spPr>
        <p:txBody>
          <a:bodyPr wrap="square">
            <a:spAutoFit/>
          </a:bodyPr>
          <a:lstStyle/>
          <a:p>
            <a:pPr algn="ctr"/>
            <a:r>
              <a:rPr lang="nl-NL" sz="1400" u="sng">
                <a:solidFill>
                  <a:schemeClr val="bg1"/>
                </a:solidFill>
              </a:rPr>
              <a:t>The EACOP ESIA report</a:t>
            </a:r>
            <a:endParaRPr lang="en-GB" sz="1400" u="sng">
              <a:solidFill>
                <a:schemeClr val="bg1"/>
              </a:solidFill>
            </a:endParaRPr>
          </a:p>
        </p:txBody>
      </p:sp>
      <p:sp>
        <p:nvSpPr>
          <p:cNvPr id="59" name="Slide Number Placeholder 4">
            <a:extLst>
              <a:ext uri="{FF2B5EF4-FFF2-40B4-BE49-F238E27FC236}">
                <a16:creationId xmlns:a16="http://schemas.microsoft.com/office/drawing/2014/main" id="{3D0CCD49-6253-4818-A483-C2948D7052C3}"/>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6</a:t>
            </a:fld>
            <a:endParaRPr lang="nl-NL" noProof="1"/>
          </a:p>
        </p:txBody>
      </p:sp>
      <p:sp>
        <p:nvSpPr>
          <p:cNvPr id="61" name="Slide Number Placeholder 4">
            <a:extLst>
              <a:ext uri="{FF2B5EF4-FFF2-40B4-BE49-F238E27FC236}">
                <a16:creationId xmlns:a16="http://schemas.microsoft.com/office/drawing/2014/main" id="{B57D76DB-F694-494A-BF5C-2FD723613FCC}"/>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6</a:t>
            </a:fld>
            <a:endParaRPr lang="nl-NL" noProof="1"/>
          </a:p>
        </p:txBody>
      </p:sp>
      <p:sp>
        <p:nvSpPr>
          <p:cNvPr id="62" name="Freeform 15">
            <a:extLst>
              <a:ext uri="{FF2B5EF4-FFF2-40B4-BE49-F238E27FC236}">
                <a16:creationId xmlns:a16="http://schemas.microsoft.com/office/drawing/2014/main" id="{2265B432-08FD-47A9-883E-038881BD2C78}"/>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63" name="Text Box 2">
            <a:extLst>
              <a:ext uri="{FF2B5EF4-FFF2-40B4-BE49-F238E27FC236}">
                <a16:creationId xmlns:a16="http://schemas.microsoft.com/office/drawing/2014/main" id="{C8885A83-4318-4FCF-A525-25A51F5E4E07}"/>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64" name="Group 63">
            <a:extLst>
              <a:ext uri="{FF2B5EF4-FFF2-40B4-BE49-F238E27FC236}">
                <a16:creationId xmlns:a16="http://schemas.microsoft.com/office/drawing/2014/main" id="{58993797-C4D3-4AB1-8090-E5B510451F52}"/>
              </a:ext>
            </a:extLst>
          </p:cNvPr>
          <p:cNvGrpSpPr/>
          <p:nvPr/>
        </p:nvGrpSpPr>
        <p:grpSpPr>
          <a:xfrm>
            <a:off x="9150644" y="656152"/>
            <a:ext cx="720000" cy="720000"/>
            <a:chOff x="10197529" y="11075867"/>
            <a:chExt cx="720000" cy="720000"/>
          </a:xfrm>
        </p:grpSpPr>
        <p:sp>
          <p:nvSpPr>
            <p:cNvPr id="65" name="Oval 64">
              <a:hlinkClick r:id="rId9" action="ppaction://hlinksldjump"/>
              <a:extLst>
                <a:ext uri="{FF2B5EF4-FFF2-40B4-BE49-F238E27FC236}">
                  <a16:creationId xmlns:a16="http://schemas.microsoft.com/office/drawing/2014/main" id="{DB91DE34-DCBB-41E9-9DB6-06D8ED0662C8}"/>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6" name="Graphic 65" descr="Group of people outline">
              <a:hlinkClick r:id="rId9" action="ppaction://hlinksldjump"/>
              <a:extLst>
                <a:ext uri="{FF2B5EF4-FFF2-40B4-BE49-F238E27FC236}">
                  <a16:creationId xmlns:a16="http://schemas.microsoft.com/office/drawing/2014/main" id="{56DEDD65-FA48-4FED-83EF-EF03F8C49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90822" y="11184843"/>
              <a:ext cx="496588" cy="491935"/>
            </a:xfrm>
            <a:prstGeom prst="rect">
              <a:avLst/>
            </a:prstGeom>
          </p:spPr>
        </p:pic>
      </p:grpSp>
      <p:grpSp>
        <p:nvGrpSpPr>
          <p:cNvPr id="67" name="Group 66">
            <a:extLst>
              <a:ext uri="{FF2B5EF4-FFF2-40B4-BE49-F238E27FC236}">
                <a16:creationId xmlns:a16="http://schemas.microsoft.com/office/drawing/2014/main" id="{5C925D5F-C4C2-457E-93D2-CCC4B5D0029C}"/>
              </a:ext>
            </a:extLst>
          </p:cNvPr>
          <p:cNvGrpSpPr/>
          <p:nvPr/>
        </p:nvGrpSpPr>
        <p:grpSpPr>
          <a:xfrm>
            <a:off x="10945142" y="667841"/>
            <a:ext cx="720000" cy="720000"/>
            <a:chOff x="18642421" y="4703982"/>
            <a:chExt cx="720000" cy="720000"/>
          </a:xfrm>
        </p:grpSpPr>
        <p:sp>
          <p:nvSpPr>
            <p:cNvPr id="68" name="Oval 67">
              <a:hlinkClick r:id="rId12" action="ppaction://hlinksldjump"/>
              <a:extLst>
                <a:ext uri="{FF2B5EF4-FFF2-40B4-BE49-F238E27FC236}">
                  <a16:creationId xmlns:a16="http://schemas.microsoft.com/office/drawing/2014/main" id="{27B6057A-7132-4E3A-BA83-57AE76FCFE46}"/>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69" name="Graphic 68" descr="Checklist outline">
              <a:hlinkClick r:id="rId12" action="ppaction://hlinksldjump"/>
              <a:extLst>
                <a:ext uri="{FF2B5EF4-FFF2-40B4-BE49-F238E27FC236}">
                  <a16:creationId xmlns:a16="http://schemas.microsoft.com/office/drawing/2014/main" id="{05AB7BBB-7AD7-4C26-A211-2EC2F555D17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8777268" y="4862084"/>
              <a:ext cx="435935" cy="435935"/>
            </a:xfrm>
            <a:prstGeom prst="rect">
              <a:avLst/>
            </a:prstGeom>
          </p:spPr>
        </p:pic>
      </p:grpSp>
      <p:grpSp>
        <p:nvGrpSpPr>
          <p:cNvPr id="70" name="Group 69">
            <a:extLst>
              <a:ext uri="{FF2B5EF4-FFF2-40B4-BE49-F238E27FC236}">
                <a16:creationId xmlns:a16="http://schemas.microsoft.com/office/drawing/2014/main" id="{A0ACBDE7-F84B-47B7-ACD0-5BBA40A116AF}"/>
              </a:ext>
            </a:extLst>
          </p:cNvPr>
          <p:cNvGrpSpPr/>
          <p:nvPr/>
        </p:nvGrpSpPr>
        <p:grpSpPr>
          <a:xfrm>
            <a:off x="10055109" y="672893"/>
            <a:ext cx="720000" cy="720000"/>
            <a:chOff x="11814203" y="11063585"/>
            <a:chExt cx="720000" cy="720000"/>
          </a:xfrm>
        </p:grpSpPr>
        <p:sp>
          <p:nvSpPr>
            <p:cNvPr id="71" name="Oval 70">
              <a:hlinkClick r:id="rId15" action="ppaction://hlinksldjump"/>
              <a:extLst>
                <a:ext uri="{FF2B5EF4-FFF2-40B4-BE49-F238E27FC236}">
                  <a16:creationId xmlns:a16="http://schemas.microsoft.com/office/drawing/2014/main" id="{BE5AB290-67A1-4082-8CE0-A8DEB737B4E8}"/>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2" name="Graphic 71" descr="Meeting outline">
              <a:hlinkClick r:id="rId15" action="ppaction://hlinksldjump"/>
              <a:extLst>
                <a:ext uri="{FF2B5EF4-FFF2-40B4-BE49-F238E27FC236}">
                  <a16:creationId xmlns:a16="http://schemas.microsoft.com/office/drawing/2014/main" id="{6ACD50AE-B1E3-4C82-979B-BB5012CBD98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980307" y="11210458"/>
              <a:ext cx="394908" cy="394908"/>
            </a:xfrm>
            <a:prstGeom prst="rect">
              <a:avLst/>
            </a:prstGeom>
          </p:spPr>
        </p:pic>
      </p:grpSp>
      <p:grpSp>
        <p:nvGrpSpPr>
          <p:cNvPr id="73" name="Group 72">
            <a:extLst>
              <a:ext uri="{FF2B5EF4-FFF2-40B4-BE49-F238E27FC236}">
                <a16:creationId xmlns:a16="http://schemas.microsoft.com/office/drawing/2014/main" id="{FDD542A4-7710-4BFF-9DDF-998C27924895}"/>
              </a:ext>
            </a:extLst>
          </p:cNvPr>
          <p:cNvGrpSpPr/>
          <p:nvPr/>
        </p:nvGrpSpPr>
        <p:grpSpPr>
          <a:xfrm>
            <a:off x="16648667" y="651098"/>
            <a:ext cx="720000" cy="720000"/>
            <a:chOff x="18901419" y="8874625"/>
            <a:chExt cx="720000" cy="720000"/>
          </a:xfrm>
        </p:grpSpPr>
        <p:sp>
          <p:nvSpPr>
            <p:cNvPr id="74" name="Oval 73">
              <a:hlinkClick r:id="rId18" action="ppaction://hlinksldjump"/>
              <a:extLst>
                <a:ext uri="{FF2B5EF4-FFF2-40B4-BE49-F238E27FC236}">
                  <a16:creationId xmlns:a16="http://schemas.microsoft.com/office/drawing/2014/main" id="{D1635777-D731-428B-8CEA-BE0292C9396C}"/>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5" name="Graphic 74" descr="Judge female outline">
              <a:hlinkClick r:id="rId18" action="ppaction://hlinksldjump"/>
              <a:extLst>
                <a:ext uri="{FF2B5EF4-FFF2-40B4-BE49-F238E27FC236}">
                  <a16:creationId xmlns:a16="http://schemas.microsoft.com/office/drawing/2014/main" id="{441E35A3-1841-4F29-AD5A-605F96D5EA2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004543" y="8991289"/>
              <a:ext cx="486669" cy="486669"/>
            </a:xfrm>
            <a:prstGeom prst="rect">
              <a:avLst/>
            </a:prstGeom>
          </p:spPr>
        </p:pic>
      </p:grpSp>
      <p:grpSp>
        <p:nvGrpSpPr>
          <p:cNvPr id="76" name="Group 75">
            <a:extLst>
              <a:ext uri="{FF2B5EF4-FFF2-40B4-BE49-F238E27FC236}">
                <a16:creationId xmlns:a16="http://schemas.microsoft.com/office/drawing/2014/main" id="{356A2D1B-A347-40FB-89F7-CB04CCC7FAFC}"/>
              </a:ext>
            </a:extLst>
          </p:cNvPr>
          <p:cNvGrpSpPr/>
          <p:nvPr/>
        </p:nvGrpSpPr>
        <p:grpSpPr>
          <a:xfrm>
            <a:off x="14984224" y="657240"/>
            <a:ext cx="720000" cy="720000"/>
            <a:chOff x="18901419" y="8072301"/>
            <a:chExt cx="720000" cy="720000"/>
          </a:xfrm>
        </p:grpSpPr>
        <p:sp>
          <p:nvSpPr>
            <p:cNvPr id="77" name="Oval 76">
              <a:hlinkClick r:id="rId21" action="ppaction://hlinksldjump"/>
              <a:extLst>
                <a:ext uri="{FF2B5EF4-FFF2-40B4-BE49-F238E27FC236}">
                  <a16:creationId xmlns:a16="http://schemas.microsoft.com/office/drawing/2014/main" id="{526BEDC5-F8D5-49A6-9AF7-52210884E31B}"/>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8" name="Graphic 77" descr="Chat outline">
              <a:hlinkClick r:id="rId21" action="ppaction://hlinksldjump"/>
              <a:extLst>
                <a:ext uri="{FF2B5EF4-FFF2-40B4-BE49-F238E27FC236}">
                  <a16:creationId xmlns:a16="http://schemas.microsoft.com/office/drawing/2014/main" id="{BE529759-07E0-4E45-8BDA-A02D2C51831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9004543" y="8217420"/>
              <a:ext cx="499095" cy="499095"/>
            </a:xfrm>
            <a:prstGeom prst="rect">
              <a:avLst/>
            </a:prstGeom>
          </p:spPr>
        </p:pic>
      </p:grpSp>
      <p:sp>
        <p:nvSpPr>
          <p:cNvPr id="79" name="Oval 78">
            <a:hlinkClick r:id="rId24" action="ppaction://hlinksldjump"/>
            <a:extLst>
              <a:ext uri="{FF2B5EF4-FFF2-40B4-BE49-F238E27FC236}">
                <a16:creationId xmlns:a16="http://schemas.microsoft.com/office/drawing/2014/main" id="{B1F6C989-4F00-4B60-A3F5-1B465F4255FB}"/>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80" name="Text Box 2">
            <a:extLst>
              <a:ext uri="{FF2B5EF4-FFF2-40B4-BE49-F238E27FC236}">
                <a16:creationId xmlns:a16="http://schemas.microsoft.com/office/drawing/2014/main" id="{DD101141-49F8-47D4-9CD1-B9494F3433D1}"/>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81" name="Oval 80">
            <a:hlinkClick r:id="" action="ppaction://hlinkshowjump?jump=firstslide"/>
            <a:extLst>
              <a:ext uri="{FF2B5EF4-FFF2-40B4-BE49-F238E27FC236}">
                <a16:creationId xmlns:a16="http://schemas.microsoft.com/office/drawing/2014/main" id="{4CBB8547-ABD8-45ED-BE09-FF250046F2AF}"/>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Freeform 4">
            <a:hlinkClick r:id="" action="ppaction://hlinkshowjump?jump=firstslide"/>
            <a:extLst>
              <a:ext uri="{FF2B5EF4-FFF2-40B4-BE49-F238E27FC236}">
                <a16:creationId xmlns:a16="http://schemas.microsoft.com/office/drawing/2014/main" id="{452DDF33-DE81-4EE4-9085-CF621A3006BF}"/>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83" name="Slide Number Placeholder 1">
            <a:extLst>
              <a:ext uri="{FF2B5EF4-FFF2-40B4-BE49-F238E27FC236}">
                <a16:creationId xmlns:a16="http://schemas.microsoft.com/office/drawing/2014/main" id="{E7553EE6-9128-462C-A6CC-C00EC40C0E82}"/>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84" name="Group 83">
            <a:extLst>
              <a:ext uri="{FF2B5EF4-FFF2-40B4-BE49-F238E27FC236}">
                <a16:creationId xmlns:a16="http://schemas.microsoft.com/office/drawing/2014/main" id="{3444BE4F-D1E6-4A13-99B9-D12E0D08B748}"/>
              </a:ext>
            </a:extLst>
          </p:cNvPr>
          <p:cNvGrpSpPr/>
          <p:nvPr/>
        </p:nvGrpSpPr>
        <p:grpSpPr>
          <a:xfrm>
            <a:off x="17964546" y="667841"/>
            <a:ext cx="720000" cy="720000"/>
            <a:chOff x="18631604" y="2269176"/>
            <a:chExt cx="720000" cy="720000"/>
          </a:xfrm>
          <a:solidFill>
            <a:schemeClr val="accent1"/>
          </a:solidFill>
        </p:grpSpPr>
        <p:sp>
          <p:nvSpPr>
            <p:cNvPr id="85" name="Oval 84">
              <a:hlinkClick r:id="rId25" action="ppaction://hlinksldjump"/>
              <a:extLst>
                <a:ext uri="{FF2B5EF4-FFF2-40B4-BE49-F238E27FC236}">
                  <a16:creationId xmlns:a16="http://schemas.microsoft.com/office/drawing/2014/main" id="{28A86F51-C029-468A-B9EA-898C5C047A3F}"/>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86" name="TextBox 85">
              <a:hlinkClick r:id="rId25" action="ppaction://hlinksldjump"/>
              <a:extLst>
                <a:ext uri="{FF2B5EF4-FFF2-40B4-BE49-F238E27FC236}">
                  <a16:creationId xmlns:a16="http://schemas.microsoft.com/office/drawing/2014/main" id="{B5AF482A-DF4E-4EC7-98FD-9CE1DFB1C65D}"/>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87" name="Group 86">
            <a:extLst>
              <a:ext uri="{FF2B5EF4-FFF2-40B4-BE49-F238E27FC236}">
                <a16:creationId xmlns:a16="http://schemas.microsoft.com/office/drawing/2014/main" id="{0BA43498-383C-4504-AFB8-C768B7E846CA}"/>
              </a:ext>
            </a:extLst>
          </p:cNvPr>
          <p:cNvGrpSpPr/>
          <p:nvPr/>
        </p:nvGrpSpPr>
        <p:grpSpPr>
          <a:xfrm>
            <a:off x="18787479" y="639958"/>
            <a:ext cx="720000" cy="720000"/>
            <a:chOff x="18631604" y="2269176"/>
            <a:chExt cx="720000" cy="720000"/>
          </a:xfrm>
          <a:solidFill>
            <a:schemeClr val="accent1"/>
          </a:solidFill>
        </p:grpSpPr>
        <p:sp>
          <p:nvSpPr>
            <p:cNvPr id="88" name="Oval 87">
              <a:hlinkClick r:id="rId26" action="ppaction://hlinksldjump"/>
              <a:extLst>
                <a:ext uri="{FF2B5EF4-FFF2-40B4-BE49-F238E27FC236}">
                  <a16:creationId xmlns:a16="http://schemas.microsoft.com/office/drawing/2014/main" id="{6D1E3393-F3BA-44AB-9BCF-3E7AF1EF0E5B}"/>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89" name="TextBox 88">
              <a:hlinkClick r:id="rId26" action="ppaction://hlinksldjump"/>
              <a:extLst>
                <a:ext uri="{FF2B5EF4-FFF2-40B4-BE49-F238E27FC236}">
                  <a16:creationId xmlns:a16="http://schemas.microsoft.com/office/drawing/2014/main" id="{284ACC48-2C3D-4503-BD33-43700DC60077}"/>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90" name="Graphic 89" descr="Open book outline">
            <a:hlinkClick r:id="rId24" action="ppaction://hlinksldjump"/>
            <a:extLst>
              <a:ext uri="{FF2B5EF4-FFF2-40B4-BE49-F238E27FC236}">
                <a16:creationId xmlns:a16="http://schemas.microsoft.com/office/drawing/2014/main" id="{C3C12831-4136-4167-A10B-451CFB88536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5912319" y="787717"/>
            <a:ext cx="519085" cy="519085"/>
          </a:xfrm>
          <a:prstGeom prst="rect">
            <a:avLst/>
          </a:prstGeom>
        </p:spPr>
      </p:pic>
      <p:grpSp>
        <p:nvGrpSpPr>
          <p:cNvPr id="12" name="Group 11">
            <a:extLst>
              <a:ext uri="{FF2B5EF4-FFF2-40B4-BE49-F238E27FC236}">
                <a16:creationId xmlns:a16="http://schemas.microsoft.com/office/drawing/2014/main" id="{0425C5E9-22ED-43C4-9804-9C48D9E9A1BC}"/>
              </a:ext>
            </a:extLst>
          </p:cNvPr>
          <p:cNvGrpSpPr/>
          <p:nvPr/>
        </p:nvGrpSpPr>
        <p:grpSpPr>
          <a:xfrm>
            <a:off x="15814469" y="639958"/>
            <a:ext cx="720000" cy="720000"/>
            <a:chOff x="10976014" y="2920100"/>
            <a:chExt cx="720000" cy="720000"/>
          </a:xfrm>
        </p:grpSpPr>
        <p:sp>
          <p:nvSpPr>
            <p:cNvPr id="46" name="Oval 45">
              <a:hlinkClick r:id="rId24" action="ppaction://hlinksldjump"/>
              <a:extLst>
                <a:ext uri="{FF2B5EF4-FFF2-40B4-BE49-F238E27FC236}">
                  <a16:creationId xmlns:a16="http://schemas.microsoft.com/office/drawing/2014/main" id="{C661FBC4-B0E4-4B66-8F30-EA82B0CB41C1}"/>
                </a:ext>
              </a:extLst>
            </p:cNvPr>
            <p:cNvSpPr/>
            <p:nvPr/>
          </p:nvSpPr>
          <p:spPr>
            <a:xfrm>
              <a:off x="10976014" y="2920100"/>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91" name="Graphic 90" descr="Open book outline">
              <a:hlinkClick r:id="rId24" action="ppaction://hlinksldjump"/>
              <a:extLst>
                <a:ext uri="{FF2B5EF4-FFF2-40B4-BE49-F238E27FC236}">
                  <a16:creationId xmlns:a16="http://schemas.microsoft.com/office/drawing/2014/main" id="{1F3D08D6-54CC-40B0-B955-2D0BEC75558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078448" y="3049971"/>
              <a:ext cx="519085" cy="519085"/>
            </a:xfrm>
            <a:prstGeom prst="rect">
              <a:avLst/>
            </a:prstGeom>
          </p:spPr>
        </p:pic>
      </p:grpSp>
      <p:sp>
        <p:nvSpPr>
          <p:cNvPr id="53" name="Content Placeholder 1">
            <a:extLst>
              <a:ext uri="{FF2B5EF4-FFF2-40B4-BE49-F238E27FC236}">
                <a16:creationId xmlns:a16="http://schemas.microsoft.com/office/drawing/2014/main" id="{DD9463DD-69E3-418B-AF32-403DCFEB9C41}"/>
              </a:ext>
            </a:extLst>
          </p:cNvPr>
          <p:cNvSpPr txBox="1">
            <a:spLocks/>
          </p:cNvSpPr>
          <p:nvPr/>
        </p:nvSpPr>
        <p:spPr bwMode="ltGray">
          <a:xfrm>
            <a:off x="1219608" y="5250716"/>
            <a:ext cx="5100768" cy="4910464"/>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buClr>
                <a:schemeClr val="tx1"/>
              </a:buClr>
              <a:buFontTx/>
              <a:buNone/>
              <a:defRPr lang="nl-NL" sz="2800" b="0" kern="1200" baseline="0" noProof="1">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a:lstStyle>
          <a:p>
            <a:pPr lvl="0">
              <a:lnSpc>
                <a:spcPct val="150000"/>
              </a:lnSpc>
            </a:pPr>
            <a:r>
              <a:rPr lang="en-GB" sz="1100">
                <a:solidFill>
                  <a:schemeClr val="tx1"/>
                </a:solidFill>
                <a:latin typeface="Lucida Sans Unicode" panose="020B0602030504020204" pitchFamily="34" charset="0"/>
              </a:rPr>
              <a:t>One of the biggest challenges for ESIA consultants is to write a clear ESIA report that is relevant to decision-makers. The three ESIAs excelled in their number of pages, up to 5000 in the case of Tilenga for example. Although the reports presented a wealth of data and details, they failed to analyse these data in such a way as to bring the most important issues to the foreground. Information on what to do next in concrete terms, vanishes in the amount of information provided. And that is a waste of time and money with consequences for the sustainability of the project. </a:t>
            </a:r>
          </a:p>
          <a:p>
            <a:pPr lvl="0">
              <a:lnSpc>
                <a:spcPct val="150000"/>
              </a:lnSpc>
            </a:pPr>
            <a:endParaRPr lang="en-GB" sz="1100">
              <a:solidFill>
                <a:schemeClr val="tx1"/>
              </a:solidFill>
              <a:latin typeface="Lucida Sans Unicode" panose="020B0602030504020204" pitchFamily="34" charset="0"/>
            </a:endParaRPr>
          </a:p>
          <a:p>
            <a:pPr lvl="0">
              <a:lnSpc>
                <a:spcPct val="150000"/>
              </a:lnSpc>
            </a:pPr>
            <a:r>
              <a:rPr lang="en-GB" sz="1100">
                <a:solidFill>
                  <a:schemeClr val="tx1"/>
                </a:solidFill>
                <a:latin typeface="Lucida Sans Unicode" panose="020B0602030504020204" pitchFamily="34" charset="0"/>
              </a:rPr>
              <a:t>Therefore, we recommend paying as much attention to form as to content. In practice this means:</a:t>
            </a:r>
          </a:p>
          <a:p>
            <a:pPr marL="171450" lvl="0" indent="-171450">
              <a:lnSpc>
                <a:spcPct val="150000"/>
              </a:lnSpc>
              <a:buFont typeface="Arial" panose="020B0604020202020204" pitchFamily="34" charset="0"/>
              <a:buChar char="•"/>
            </a:pPr>
            <a:r>
              <a:rPr lang="en-GB" sz="1100">
                <a:solidFill>
                  <a:schemeClr val="tx1"/>
                </a:solidFill>
                <a:latin typeface="Lucida Sans Unicode" panose="020B0602030504020204" pitchFamily="34" charset="0"/>
              </a:rPr>
              <a:t>A clear executive summary without technical details.</a:t>
            </a:r>
          </a:p>
          <a:p>
            <a:pPr marL="171450" lvl="0" indent="-171450">
              <a:lnSpc>
                <a:spcPct val="150000"/>
              </a:lnSpc>
              <a:buFont typeface="Arial" panose="020B0604020202020204" pitchFamily="34" charset="0"/>
              <a:buChar char="•"/>
            </a:pPr>
            <a:r>
              <a:rPr lang="en-GB" sz="1100">
                <a:solidFill>
                  <a:schemeClr val="tx1"/>
                </a:solidFill>
                <a:latin typeface="Lucida Sans Unicode" panose="020B0602030504020204" pitchFamily="34" charset="0"/>
              </a:rPr>
              <a:t>Focus in the main text on key issues only. Add secondary issues and details to the annex. </a:t>
            </a:r>
          </a:p>
          <a:p>
            <a:pPr marL="171450" lvl="0" indent="-171450">
              <a:lnSpc>
                <a:spcPct val="150000"/>
              </a:lnSpc>
              <a:buFont typeface="Arial" panose="020B0604020202020204" pitchFamily="34" charset="0"/>
              <a:buChar char="•"/>
            </a:pPr>
            <a:r>
              <a:rPr lang="en-GB" sz="1100">
                <a:solidFill>
                  <a:schemeClr val="tx1"/>
                </a:solidFill>
                <a:latin typeface="Lucida Sans Unicode" panose="020B0602030504020204" pitchFamily="34" charset="0"/>
              </a:rPr>
              <a:t>Use clear language, especially in the main text. An ESIA report is not read by technical experts only. </a:t>
            </a:r>
          </a:p>
          <a:p>
            <a:pPr marL="171450" lvl="0" indent="-171450">
              <a:lnSpc>
                <a:spcPct val="150000"/>
              </a:lnSpc>
              <a:buFont typeface="Arial" panose="020B0604020202020204" pitchFamily="34" charset="0"/>
              <a:buChar char="•"/>
            </a:pPr>
            <a:r>
              <a:rPr lang="en-GB" sz="1100">
                <a:solidFill>
                  <a:schemeClr val="tx1"/>
                </a:solidFill>
                <a:latin typeface="Lucida Sans Unicode" panose="020B0602030504020204" pitchFamily="34" charset="0"/>
              </a:rPr>
              <a:t>Do not hesitate to ask for communication advice or someone to edit the report: it will pay off. </a:t>
            </a:r>
          </a:p>
          <a:p>
            <a:pPr marL="171450" lvl="0" indent="-171450">
              <a:lnSpc>
                <a:spcPct val="150000"/>
              </a:lnSpc>
              <a:buFont typeface="Arial" panose="020B0604020202020204" pitchFamily="34" charset="0"/>
              <a:buChar char="•"/>
            </a:pPr>
            <a:r>
              <a:rPr lang="en-GB" sz="1100">
                <a:solidFill>
                  <a:schemeClr val="tx1"/>
                </a:solidFill>
                <a:latin typeface="Lucida Sans Unicode" panose="020B0602030504020204" pitchFamily="34" charset="0"/>
              </a:rPr>
              <a:t>Make use of maps and visuals.</a:t>
            </a:r>
          </a:p>
          <a:p>
            <a:pPr lvl="0"/>
            <a:endParaRPr lang="en-GB" sz="1100"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6651862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11674E-7 -8.32554E-7 L -0.25056 0.2046 " pathEditMode="relative" rAng="0" ptsTypes="AA">
                                      <p:cBhvr>
                                        <p:cTn id="6" dur="2000" fill="hold"/>
                                        <p:tgtEl>
                                          <p:spTgt spid="12"/>
                                        </p:tgtEl>
                                        <p:attrNameLst>
                                          <p:attrName>ppt_x</p:attrName>
                                          <p:attrName>ppt_y</p:attrName>
                                        </p:attrNameLst>
                                      </p:cBhvr>
                                      <p:rCtr x="-12532" y="10223"/>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885C462-2B56-4270-84F4-37CEC0CFF8B3}"/>
              </a:ext>
            </a:extLst>
          </p:cNvPr>
          <p:cNvCxnSpPr/>
          <p:nvPr/>
        </p:nvCxnSpPr>
        <p:spPr>
          <a:xfrm>
            <a:off x="6803306" y="2356831"/>
            <a:ext cx="0" cy="7804349"/>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F538C795-26E3-4C1B-BF92-DD6857D59110}"/>
              </a:ext>
            </a:extLst>
          </p:cNvPr>
          <p:cNvSpPr txBox="1">
            <a:spLocks/>
          </p:cNvSpPr>
          <p:nvPr/>
        </p:nvSpPr>
        <p:spPr bwMode="ltGray">
          <a:xfrm>
            <a:off x="1219643" y="2215865"/>
            <a:ext cx="5156952" cy="2582823"/>
          </a:xfrm>
          <a:prstGeom prst="rect">
            <a:avLst/>
          </a:prstGeom>
        </p:spPr>
        <p:txBody>
          <a:bodyPr vert="horz" lIns="0" tIns="0" rIns="0" bIns="0" rtlCol="0" anchor="t">
            <a:noAutofit/>
          </a:bodyPr>
          <a:lstStyle>
            <a:lvl1pPr defTabSz="914400">
              <a:spcBef>
                <a:spcPct val="0"/>
              </a:spcBef>
              <a:buNone/>
              <a:defRPr sz="5000" b="0" i="0" baseline="0">
                <a:solidFill>
                  <a:srgbClr val="638B9F"/>
                </a:solidFill>
                <a:latin typeface="+mj-lt"/>
                <a:ea typeface="+mj-ea"/>
                <a:cs typeface="+mj-cs"/>
              </a:defRPr>
            </a:lvl1pPr>
          </a:lstStyle>
          <a:p>
            <a:r>
              <a:rPr lang="en-GB" dirty="0"/>
              <a:t>Finalise ESIA/ESMP before issuing certificate</a:t>
            </a:r>
          </a:p>
        </p:txBody>
      </p:sp>
      <p:grpSp>
        <p:nvGrpSpPr>
          <p:cNvPr id="40" name="Group 39">
            <a:extLst>
              <a:ext uri="{FF2B5EF4-FFF2-40B4-BE49-F238E27FC236}">
                <a16:creationId xmlns:a16="http://schemas.microsoft.com/office/drawing/2014/main" id="{DD5B128A-13B0-44E6-B1DA-A4324E42823F}"/>
              </a:ext>
            </a:extLst>
          </p:cNvPr>
          <p:cNvGrpSpPr>
            <a:grpSpLocks noChangeAspect="1"/>
          </p:cNvGrpSpPr>
          <p:nvPr/>
        </p:nvGrpSpPr>
        <p:grpSpPr>
          <a:xfrm>
            <a:off x="6918569" y="2133070"/>
            <a:ext cx="7665811" cy="5386481"/>
            <a:chOff x="7609720" y="2084026"/>
            <a:chExt cx="11657802" cy="8191505"/>
          </a:xfrm>
        </p:grpSpPr>
        <p:pic>
          <p:nvPicPr>
            <p:cNvPr id="41" name="Picture 40" descr="Diagram, engineering drawing&#10;&#10;Description automatically generated">
              <a:extLst>
                <a:ext uri="{FF2B5EF4-FFF2-40B4-BE49-F238E27FC236}">
                  <a16:creationId xmlns:a16="http://schemas.microsoft.com/office/drawing/2014/main" id="{AE51DFEB-F54C-4D67-8D96-0BF91F1C0113}"/>
                </a:ext>
              </a:extLst>
            </p:cNvPr>
            <p:cNvPicPr>
              <a:picLocks noChangeAspect="1"/>
            </p:cNvPicPr>
            <p:nvPr/>
          </p:nvPicPr>
          <p:blipFill>
            <a:blip r:embed="rId2"/>
            <a:stretch>
              <a:fillRect/>
            </a:stretch>
          </p:blipFill>
          <p:spPr>
            <a:xfrm>
              <a:off x="7609720" y="2084026"/>
              <a:ext cx="11605939" cy="7390106"/>
            </a:xfrm>
            <a:prstGeom prst="rect">
              <a:avLst/>
            </a:prstGeom>
          </p:spPr>
        </p:pic>
        <p:sp>
          <p:nvSpPr>
            <p:cNvPr id="42" name="Rectangle 41">
              <a:extLst>
                <a:ext uri="{FF2B5EF4-FFF2-40B4-BE49-F238E27FC236}">
                  <a16:creationId xmlns:a16="http://schemas.microsoft.com/office/drawing/2014/main" id="{6B3EA0DA-5BE3-4BD5-9BD1-1B5CE5DCC218}"/>
                </a:ext>
              </a:extLst>
            </p:cNvPr>
            <p:cNvSpPr/>
            <p:nvPr/>
          </p:nvSpPr>
          <p:spPr>
            <a:xfrm>
              <a:off x="8099450" y="8171879"/>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04F82AC4-970F-4610-81C0-2236DDFF64B7}"/>
                </a:ext>
              </a:extLst>
            </p:cNvPr>
            <p:cNvSpPr/>
            <p:nvPr/>
          </p:nvSpPr>
          <p:spPr>
            <a:xfrm>
              <a:off x="14875032" y="8672732"/>
              <a:ext cx="4392490" cy="1602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312702C6-6D93-4E40-9D56-11F49522997E}"/>
                </a:ext>
              </a:extLst>
            </p:cNvPr>
            <p:cNvSpPr/>
            <p:nvPr/>
          </p:nvSpPr>
          <p:spPr>
            <a:xfrm rot="5400000">
              <a:off x="16419113" y="7566506"/>
              <a:ext cx="4392490" cy="989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TextBox 44">
            <a:extLst>
              <a:ext uri="{FF2B5EF4-FFF2-40B4-BE49-F238E27FC236}">
                <a16:creationId xmlns:a16="http://schemas.microsoft.com/office/drawing/2014/main" id="{C0A54A40-2BDD-4B2E-B9CD-EEA32F2FC671}"/>
              </a:ext>
            </a:extLst>
          </p:cNvPr>
          <p:cNvSpPr txBox="1"/>
          <p:nvPr/>
        </p:nvSpPr>
        <p:spPr>
          <a:xfrm>
            <a:off x="7298470" y="7474863"/>
            <a:ext cx="7849210" cy="3847207"/>
          </a:xfrm>
          <a:prstGeom prst="rect">
            <a:avLst/>
          </a:prstGeom>
          <a:noFill/>
          <a:ln>
            <a:solidFill>
              <a:schemeClr val="tx1"/>
            </a:solidFill>
            <a:extLst>
              <a:ext uri="{C807C97D-BFC1-408E-A445-0C87EB9F89A2}">
                <ask:lineSketchStyleProps xmlns:ask="http://schemas.microsoft.com/office/drawing/2018/sketchyshapes" sd="3027743338">
                  <a:custGeom>
                    <a:avLst/>
                    <a:gdLst>
                      <a:gd name="connsiteX0" fmla="*/ 0 w 9545037"/>
                      <a:gd name="connsiteY0" fmla="*/ 0 h 3477875"/>
                      <a:gd name="connsiteX1" fmla="*/ 395437 w 9545037"/>
                      <a:gd name="connsiteY1" fmla="*/ 0 h 3477875"/>
                      <a:gd name="connsiteX2" fmla="*/ 981775 w 9545037"/>
                      <a:gd name="connsiteY2" fmla="*/ 0 h 3477875"/>
                      <a:gd name="connsiteX3" fmla="*/ 1663564 w 9545037"/>
                      <a:gd name="connsiteY3" fmla="*/ 0 h 3477875"/>
                      <a:gd name="connsiteX4" fmla="*/ 2536253 w 9545037"/>
                      <a:gd name="connsiteY4" fmla="*/ 0 h 3477875"/>
                      <a:gd name="connsiteX5" fmla="*/ 3027140 w 9545037"/>
                      <a:gd name="connsiteY5" fmla="*/ 0 h 3477875"/>
                      <a:gd name="connsiteX6" fmla="*/ 3708929 w 9545037"/>
                      <a:gd name="connsiteY6" fmla="*/ 0 h 3477875"/>
                      <a:gd name="connsiteX7" fmla="*/ 4486167 w 9545037"/>
                      <a:gd name="connsiteY7" fmla="*/ 0 h 3477875"/>
                      <a:gd name="connsiteX8" fmla="*/ 4977055 w 9545037"/>
                      <a:gd name="connsiteY8" fmla="*/ 0 h 3477875"/>
                      <a:gd name="connsiteX9" fmla="*/ 5754294 w 9545037"/>
                      <a:gd name="connsiteY9" fmla="*/ 0 h 3477875"/>
                      <a:gd name="connsiteX10" fmla="*/ 6626983 w 9545037"/>
                      <a:gd name="connsiteY10" fmla="*/ 0 h 3477875"/>
                      <a:gd name="connsiteX11" fmla="*/ 7404222 w 9545037"/>
                      <a:gd name="connsiteY11" fmla="*/ 0 h 3477875"/>
                      <a:gd name="connsiteX12" fmla="*/ 7799659 w 9545037"/>
                      <a:gd name="connsiteY12" fmla="*/ 0 h 3477875"/>
                      <a:gd name="connsiteX13" fmla="*/ 8290546 w 9545037"/>
                      <a:gd name="connsiteY13" fmla="*/ 0 h 3477875"/>
                      <a:gd name="connsiteX14" fmla="*/ 9545037 w 9545037"/>
                      <a:gd name="connsiteY14" fmla="*/ 0 h 3477875"/>
                      <a:gd name="connsiteX15" fmla="*/ 9545037 w 9545037"/>
                      <a:gd name="connsiteY15" fmla="*/ 695575 h 3477875"/>
                      <a:gd name="connsiteX16" fmla="*/ 9545037 w 9545037"/>
                      <a:gd name="connsiteY16" fmla="*/ 1425929 h 3477875"/>
                      <a:gd name="connsiteX17" fmla="*/ 9545037 w 9545037"/>
                      <a:gd name="connsiteY17" fmla="*/ 2086725 h 3477875"/>
                      <a:gd name="connsiteX18" fmla="*/ 9545037 w 9545037"/>
                      <a:gd name="connsiteY18" fmla="*/ 2817079 h 3477875"/>
                      <a:gd name="connsiteX19" fmla="*/ 9545037 w 9545037"/>
                      <a:gd name="connsiteY19" fmla="*/ 3477875 h 3477875"/>
                      <a:gd name="connsiteX20" fmla="*/ 8767798 w 9545037"/>
                      <a:gd name="connsiteY20" fmla="*/ 3477875 h 3477875"/>
                      <a:gd name="connsiteX21" fmla="*/ 8276911 w 9545037"/>
                      <a:gd name="connsiteY21" fmla="*/ 3477875 h 3477875"/>
                      <a:gd name="connsiteX22" fmla="*/ 7404222 w 9545037"/>
                      <a:gd name="connsiteY22" fmla="*/ 3477875 h 3477875"/>
                      <a:gd name="connsiteX23" fmla="*/ 6626983 w 9545037"/>
                      <a:gd name="connsiteY23" fmla="*/ 3477875 h 3477875"/>
                      <a:gd name="connsiteX24" fmla="*/ 5945194 w 9545037"/>
                      <a:gd name="connsiteY24" fmla="*/ 3477875 h 3477875"/>
                      <a:gd name="connsiteX25" fmla="*/ 5549757 w 9545037"/>
                      <a:gd name="connsiteY25" fmla="*/ 3477875 h 3477875"/>
                      <a:gd name="connsiteX26" fmla="*/ 4867969 w 9545037"/>
                      <a:gd name="connsiteY26" fmla="*/ 3477875 h 3477875"/>
                      <a:gd name="connsiteX27" fmla="*/ 4281631 w 9545037"/>
                      <a:gd name="connsiteY27" fmla="*/ 3477875 h 3477875"/>
                      <a:gd name="connsiteX28" fmla="*/ 3504392 w 9545037"/>
                      <a:gd name="connsiteY28" fmla="*/ 3477875 h 3477875"/>
                      <a:gd name="connsiteX29" fmla="*/ 2727153 w 9545037"/>
                      <a:gd name="connsiteY29" fmla="*/ 3477875 h 3477875"/>
                      <a:gd name="connsiteX30" fmla="*/ 2045365 w 9545037"/>
                      <a:gd name="connsiteY30" fmla="*/ 3477875 h 3477875"/>
                      <a:gd name="connsiteX31" fmla="*/ 1459027 w 9545037"/>
                      <a:gd name="connsiteY31" fmla="*/ 3477875 h 3477875"/>
                      <a:gd name="connsiteX32" fmla="*/ 968139 w 9545037"/>
                      <a:gd name="connsiteY32" fmla="*/ 3477875 h 3477875"/>
                      <a:gd name="connsiteX33" fmla="*/ 0 w 9545037"/>
                      <a:gd name="connsiteY33" fmla="*/ 3477875 h 3477875"/>
                      <a:gd name="connsiteX34" fmla="*/ 0 w 9545037"/>
                      <a:gd name="connsiteY34" fmla="*/ 2747521 h 3477875"/>
                      <a:gd name="connsiteX35" fmla="*/ 0 w 9545037"/>
                      <a:gd name="connsiteY35" fmla="*/ 2017167 h 3477875"/>
                      <a:gd name="connsiteX36" fmla="*/ 0 w 9545037"/>
                      <a:gd name="connsiteY36" fmla="*/ 1321592 h 3477875"/>
                      <a:gd name="connsiteX37" fmla="*/ 0 w 9545037"/>
                      <a:gd name="connsiteY37" fmla="*/ 0 h 347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45037" h="3477875" extrusionOk="0">
                        <a:moveTo>
                          <a:pt x="0" y="0"/>
                        </a:moveTo>
                        <a:cubicBezTo>
                          <a:pt x="101619" y="8302"/>
                          <a:pt x="281068" y="16440"/>
                          <a:pt x="395437" y="0"/>
                        </a:cubicBezTo>
                        <a:cubicBezTo>
                          <a:pt x="509806" y="-16440"/>
                          <a:pt x="689952" y="-5010"/>
                          <a:pt x="981775" y="0"/>
                        </a:cubicBezTo>
                        <a:cubicBezTo>
                          <a:pt x="1273598" y="5010"/>
                          <a:pt x="1340654" y="-19490"/>
                          <a:pt x="1663564" y="0"/>
                        </a:cubicBezTo>
                        <a:cubicBezTo>
                          <a:pt x="1986474" y="19490"/>
                          <a:pt x="2358968" y="34052"/>
                          <a:pt x="2536253" y="0"/>
                        </a:cubicBezTo>
                        <a:cubicBezTo>
                          <a:pt x="2713538" y="-34052"/>
                          <a:pt x="2854521" y="21320"/>
                          <a:pt x="3027140" y="0"/>
                        </a:cubicBezTo>
                        <a:cubicBezTo>
                          <a:pt x="3199759" y="-21320"/>
                          <a:pt x="3571365" y="-2374"/>
                          <a:pt x="3708929" y="0"/>
                        </a:cubicBezTo>
                        <a:cubicBezTo>
                          <a:pt x="3846493" y="2374"/>
                          <a:pt x="4227745" y="21764"/>
                          <a:pt x="4486167" y="0"/>
                        </a:cubicBezTo>
                        <a:cubicBezTo>
                          <a:pt x="4744589" y="-21764"/>
                          <a:pt x="4841097" y="-9399"/>
                          <a:pt x="4977055" y="0"/>
                        </a:cubicBezTo>
                        <a:cubicBezTo>
                          <a:pt x="5113013" y="9399"/>
                          <a:pt x="5549102" y="-7755"/>
                          <a:pt x="5754294" y="0"/>
                        </a:cubicBezTo>
                        <a:cubicBezTo>
                          <a:pt x="5959486" y="7755"/>
                          <a:pt x="6425226" y="36802"/>
                          <a:pt x="6626983" y="0"/>
                        </a:cubicBezTo>
                        <a:cubicBezTo>
                          <a:pt x="6828740" y="-36802"/>
                          <a:pt x="7189126" y="-2838"/>
                          <a:pt x="7404222" y="0"/>
                        </a:cubicBezTo>
                        <a:cubicBezTo>
                          <a:pt x="7619318" y="2838"/>
                          <a:pt x="7709723" y="-12010"/>
                          <a:pt x="7799659" y="0"/>
                        </a:cubicBezTo>
                        <a:cubicBezTo>
                          <a:pt x="7889595" y="12010"/>
                          <a:pt x="8114959" y="23780"/>
                          <a:pt x="8290546" y="0"/>
                        </a:cubicBezTo>
                        <a:cubicBezTo>
                          <a:pt x="8466133" y="-23780"/>
                          <a:pt x="9109149" y="-11896"/>
                          <a:pt x="9545037" y="0"/>
                        </a:cubicBezTo>
                        <a:cubicBezTo>
                          <a:pt x="9529589" y="241527"/>
                          <a:pt x="9561760" y="422134"/>
                          <a:pt x="9545037" y="695575"/>
                        </a:cubicBezTo>
                        <a:cubicBezTo>
                          <a:pt x="9528314" y="969016"/>
                          <a:pt x="9515128" y="1171806"/>
                          <a:pt x="9545037" y="1425929"/>
                        </a:cubicBezTo>
                        <a:cubicBezTo>
                          <a:pt x="9574946" y="1680052"/>
                          <a:pt x="9549584" y="1908729"/>
                          <a:pt x="9545037" y="2086725"/>
                        </a:cubicBezTo>
                        <a:cubicBezTo>
                          <a:pt x="9540490" y="2264721"/>
                          <a:pt x="9576633" y="2465950"/>
                          <a:pt x="9545037" y="2817079"/>
                        </a:cubicBezTo>
                        <a:cubicBezTo>
                          <a:pt x="9513441" y="3168208"/>
                          <a:pt x="9537422" y="3256377"/>
                          <a:pt x="9545037" y="3477875"/>
                        </a:cubicBezTo>
                        <a:cubicBezTo>
                          <a:pt x="9170380" y="3511746"/>
                          <a:pt x="9051123" y="3490764"/>
                          <a:pt x="8767798" y="3477875"/>
                        </a:cubicBezTo>
                        <a:cubicBezTo>
                          <a:pt x="8484473" y="3464986"/>
                          <a:pt x="8487652" y="3500328"/>
                          <a:pt x="8276911" y="3477875"/>
                        </a:cubicBezTo>
                        <a:cubicBezTo>
                          <a:pt x="8066170" y="3455422"/>
                          <a:pt x="7723328" y="3520741"/>
                          <a:pt x="7404222" y="3477875"/>
                        </a:cubicBezTo>
                        <a:cubicBezTo>
                          <a:pt x="7085116" y="3435009"/>
                          <a:pt x="6903593" y="3470548"/>
                          <a:pt x="6626983" y="3477875"/>
                        </a:cubicBezTo>
                        <a:cubicBezTo>
                          <a:pt x="6350373" y="3485202"/>
                          <a:pt x="6103676" y="3486588"/>
                          <a:pt x="5945194" y="3477875"/>
                        </a:cubicBezTo>
                        <a:cubicBezTo>
                          <a:pt x="5786712" y="3469162"/>
                          <a:pt x="5725080" y="3459248"/>
                          <a:pt x="5549757" y="3477875"/>
                        </a:cubicBezTo>
                        <a:cubicBezTo>
                          <a:pt x="5374434" y="3496502"/>
                          <a:pt x="5169208" y="3461684"/>
                          <a:pt x="4867969" y="3477875"/>
                        </a:cubicBezTo>
                        <a:cubicBezTo>
                          <a:pt x="4566730" y="3494066"/>
                          <a:pt x="4521188" y="3480999"/>
                          <a:pt x="4281631" y="3477875"/>
                        </a:cubicBezTo>
                        <a:cubicBezTo>
                          <a:pt x="4042074" y="3474751"/>
                          <a:pt x="3759836" y="3452193"/>
                          <a:pt x="3504392" y="3477875"/>
                        </a:cubicBezTo>
                        <a:cubicBezTo>
                          <a:pt x="3248948" y="3503557"/>
                          <a:pt x="3030163" y="3491156"/>
                          <a:pt x="2727153" y="3477875"/>
                        </a:cubicBezTo>
                        <a:cubicBezTo>
                          <a:pt x="2424143" y="3464594"/>
                          <a:pt x="2255937" y="3443865"/>
                          <a:pt x="2045365" y="3477875"/>
                        </a:cubicBezTo>
                        <a:cubicBezTo>
                          <a:pt x="1834793" y="3511885"/>
                          <a:pt x="1581043" y="3497405"/>
                          <a:pt x="1459027" y="3477875"/>
                        </a:cubicBezTo>
                        <a:cubicBezTo>
                          <a:pt x="1337011" y="3458345"/>
                          <a:pt x="1102927" y="3479806"/>
                          <a:pt x="968139" y="3477875"/>
                        </a:cubicBezTo>
                        <a:cubicBezTo>
                          <a:pt x="833351" y="3475944"/>
                          <a:pt x="279679" y="3513636"/>
                          <a:pt x="0" y="3477875"/>
                        </a:cubicBezTo>
                        <a:cubicBezTo>
                          <a:pt x="-4138" y="3147115"/>
                          <a:pt x="30621" y="3051178"/>
                          <a:pt x="0" y="2747521"/>
                        </a:cubicBezTo>
                        <a:cubicBezTo>
                          <a:pt x="-30621" y="2443864"/>
                          <a:pt x="-29555" y="2325910"/>
                          <a:pt x="0" y="2017167"/>
                        </a:cubicBezTo>
                        <a:cubicBezTo>
                          <a:pt x="29555" y="1708424"/>
                          <a:pt x="13098" y="1497953"/>
                          <a:pt x="0" y="1321592"/>
                        </a:cubicBezTo>
                        <a:cubicBezTo>
                          <a:pt x="-13098" y="1145232"/>
                          <a:pt x="6304" y="404524"/>
                          <a:pt x="0" y="0"/>
                        </a:cubicBezTo>
                        <a:close/>
                      </a:path>
                    </a:pathLst>
                  </a:custGeom>
                  <ask:type>
                    <ask:lineSketchNone/>
                  </ask:type>
                </ask:lineSketchStyleProps>
              </a:ext>
            </a:extLst>
          </a:ln>
        </p:spPr>
        <p:txBody>
          <a:bodyPr wrap="square">
            <a:spAutoFit/>
          </a:bodyPr>
          <a:lstStyle/>
          <a:p>
            <a:pPr algn="l"/>
            <a:r>
              <a:rPr lang="en-GB" sz="1800" b="1" i="0" dirty="0">
                <a:solidFill>
                  <a:srgbClr val="152234"/>
                </a:solidFill>
                <a:effectLst/>
                <a:latin typeface="Mukta"/>
              </a:rPr>
              <a:t>Uganda &amp; Tanzania: NGOs petition regional court to stop construction of oil pipeline citing social &amp; environmental concerns</a:t>
            </a:r>
          </a:p>
          <a:p>
            <a:pPr algn="l"/>
            <a:r>
              <a:rPr lang="en-GB" sz="1600" b="0" i="0" dirty="0">
                <a:solidFill>
                  <a:srgbClr val="152234"/>
                </a:solidFill>
                <a:effectLst/>
                <a:latin typeface="Mukta"/>
              </a:rPr>
              <a:t>....[A coalition of NGOs is] challenging the pipeline in the East African Court as a way to stop its development for the time being and challenge some of the environmental authorisations that have been approved. On the 10 September 2020, the Government of Uganda and Total International signed the Host Government Agreement for the EACOP project. A day later, the President of Uganda </a:t>
            </a:r>
            <a:r>
              <a:rPr lang="en-GB" sz="1600" b="0" i="0" dirty="0" err="1">
                <a:solidFill>
                  <a:srgbClr val="152234"/>
                </a:solidFill>
                <a:effectLst/>
                <a:latin typeface="Mukta"/>
              </a:rPr>
              <a:t>traveled</a:t>
            </a:r>
            <a:r>
              <a:rPr lang="en-GB" sz="1600" b="0" i="0">
                <a:solidFill>
                  <a:srgbClr val="152234"/>
                </a:solidFill>
                <a:effectLst/>
                <a:latin typeface="Mukta"/>
              </a:rPr>
              <a:t> to Tanzania to initiate the intergovernmental agreement with the Tanzanian government...</a:t>
            </a:r>
          </a:p>
          <a:p>
            <a:pPr algn="l"/>
            <a:endParaRPr lang="en-GB" sz="1600" b="0" i="0">
              <a:solidFill>
                <a:srgbClr val="152234"/>
              </a:solidFill>
              <a:effectLst/>
              <a:latin typeface="Mukta"/>
            </a:endParaRPr>
          </a:p>
          <a:p>
            <a:pPr algn="l"/>
            <a:r>
              <a:rPr lang="en-GB" sz="1600" b="0" i="0">
                <a:solidFill>
                  <a:srgbClr val="152234"/>
                </a:solidFill>
                <a:effectLst/>
                <a:latin typeface="Mukta"/>
              </a:rPr>
              <a:t>The organisations bringing the case argue that the agreements were signed without due regard to Uganda’s national laws and the East African Treaty. Uganda signed the agreements with Total E&amp;P Limited without an approved Environmental and Social Impact Assessment from the National Environmental Management Authority, as required by law.</a:t>
            </a:r>
          </a:p>
          <a:p>
            <a:pPr algn="l"/>
            <a:endParaRPr lang="en-GB" sz="1600">
              <a:solidFill>
                <a:srgbClr val="152234"/>
              </a:solidFill>
              <a:latin typeface="Mukta"/>
            </a:endParaRPr>
          </a:p>
          <a:p>
            <a:pPr algn="l"/>
            <a:r>
              <a:rPr lang="en-GB" sz="1600" b="0" i="0">
                <a:solidFill>
                  <a:srgbClr val="152234"/>
                </a:solidFill>
                <a:effectLst/>
                <a:latin typeface="Mukta"/>
              </a:rPr>
              <a:t>Source: </a:t>
            </a:r>
            <a:r>
              <a:rPr lang="en-GB" sz="1600" b="0" i="0">
                <a:solidFill>
                  <a:srgbClr val="152234"/>
                </a:solidFill>
                <a:effectLst/>
                <a:latin typeface="Mukta"/>
                <a:hlinkClick r:id="rId3"/>
              </a:rPr>
              <a:t>Business and Human Rights Resource Centre</a:t>
            </a:r>
            <a:endParaRPr lang="en-GB" sz="1600" b="0" i="0">
              <a:solidFill>
                <a:srgbClr val="152234"/>
              </a:solidFill>
              <a:effectLst/>
              <a:latin typeface="Mukta"/>
            </a:endParaRPr>
          </a:p>
        </p:txBody>
      </p:sp>
      <p:pic>
        <p:nvPicPr>
          <p:cNvPr id="4" name="Picture 3">
            <a:extLst>
              <a:ext uri="{FF2B5EF4-FFF2-40B4-BE49-F238E27FC236}">
                <a16:creationId xmlns:a16="http://schemas.microsoft.com/office/drawing/2014/main" id="{B885D470-0ED4-48D4-8226-99A3D98FC450}"/>
              </a:ext>
            </a:extLst>
          </p:cNvPr>
          <p:cNvPicPr>
            <a:picLocks noChangeAspect="1"/>
          </p:cNvPicPr>
          <p:nvPr/>
        </p:nvPicPr>
        <p:blipFill>
          <a:blip r:embed="rId4"/>
          <a:stretch>
            <a:fillRect/>
          </a:stretch>
        </p:blipFill>
        <p:spPr>
          <a:xfrm rot="878700">
            <a:off x="14362529" y="2252721"/>
            <a:ext cx="4778524" cy="52512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49" name="Straight Arrow Connector 48">
            <a:extLst>
              <a:ext uri="{FF2B5EF4-FFF2-40B4-BE49-F238E27FC236}">
                <a16:creationId xmlns:a16="http://schemas.microsoft.com/office/drawing/2014/main" id="{CA098EEC-3E37-4706-BB98-FC43E2F09522}"/>
              </a:ext>
            </a:extLst>
          </p:cNvPr>
          <p:cNvCxnSpPr/>
          <p:nvPr/>
        </p:nvCxnSpPr>
        <p:spPr>
          <a:xfrm flipH="1">
            <a:off x="11665142" y="4053553"/>
            <a:ext cx="1027234" cy="272653"/>
          </a:xfrm>
          <a:prstGeom prst="straightConnector1">
            <a:avLst/>
          </a:prstGeom>
          <a:ln w="38100">
            <a:solidFill>
              <a:srgbClr val="BFB9B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14408D2E-6237-4605-A944-02BEE126CA56}"/>
              </a:ext>
            </a:extLst>
          </p:cNvPr>
          <p:cNvGrpSpPr/>
          <p:nvPr/>
        </p:nvGrpSpPr>
        <p:grpSpPr>
          <a:xfrm>
            <a:off x="12473990" y="3526578"/>
            <a:ext cx="720000" cy="720000"/>
            <a:chOff x="12589252" y="3450220"/>
            <a:chExt cx="720000" cy="720000"/>
          </a:xfrm>
        </p:grpSpPr>
        <p:sp>
          <p:nvSpPr>
            <p:cNvPr id="47" name="Oval 46">
              <a:hlinkClick r:id="rId5" action="ppaction://hlinksldjump"/>
              <a:extLst>
                <a:ext uri="{FF2B5EF4-FFF2-40B4-BE49-F238E27FC236}">
                  <a16:creationId xmlns:a16="http://schemas.microsoft.com/office/drawing/2014/main" id="{AB626062-91AC-49BC-B4EB-163BD6C4FF4B}"/>
                </a:ext>
              </a:extLst>
            </p:cNvPr>
            <p:cNvSpPr/>
            <p:nvPr/>
          </p:nvSpPr>
          <p:spPr>
            <a:xfrm>
              <a:off x="12589252" y="3450220"/>
              <a:ext cx="720000" cy="720000"/>
            </a:xfrm>
            <a:prstGeom prst="ellipse">
              <a:avLst/>
            </a:prstGeom>
            <a:solidFill>
              <a:srgbClr val="BFB9B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48" name="Graphic 47" descr="Judge female outline">
              <a:hlinkClick r:id="rId5" action="ppaction://hlinksldjump"/>
              <a:extLst>
                <a:ext uri="{FF2B5EF4-FFF2-40B4-BE49-F238E27FC236}">
                  <a16:creationId xmlns:a16="http://schemas.microsoft.com/office/drawing/2014/main" id="{A0FDA680-617F-4A9C-AB8D-BF28FB725E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92376" y="3566884"/>
              <a:ext cx="486669" cy="486669"/>
            </a:xfrm>
            <a:prstGeom prst="rect">
              <a:avLst/>
            </a:prstGeom>
          </p:spPr>
        </p:pic>
      </p:grpSp>
      <p:sp>
        <p:nvSpPr>
          <p:cNvPr id="53" name="Slide Number Placeholder 4">
            <a:extLst>
              <a:ext uri="{FF2B5EF4-FFF2-40B4-BE49-F238E27FC236}">
                <a16:creationId xmlns:a16="http://schemas.microsoft.com/office/drawing/2014/main" id="{A44B6A09-A780-46D3-BB88-CB43DBD082F1}"/>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7</a:t>
            </a:fld>
            <a:endParaRPr lang="nl-NL" noProof="1"/>
          </a:p>
        </p:txBody>
      </p:sp>
      <p:sp>
        <p:nvSpPr>
          <p:cNvPr id="54" name="Slide Number Placeholder 4">
            <a:extLst>
              <a:ext uri="{FF2B5EF4-FFF2-40B4-BE49-F238E27FC236}">
                <a16:creationId xmlns:a16="http://schemas.microsoft.com/office/drawing/2014/main" id="{06076170-E921-40C8-8674-127D7EF5B54B}"/>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7</a:t>
            </a:fld>
            <a:endParaRPr lang="nl-NL" noProof="1"/>
          </a:p>
        </p:txBody>
      </p:sp>
      <p:sp>
        <p:nvSpPr>
          <p:cNvPr id="61" name="Freeform 15">
            <a:extLst>
              <a:ext uri="{FF2B5EF4-FFF2-40B4-BE49-F238E27FC236}">
                <a16:creationId xmlns:a16="http://schemas.microsoft.com/office/drawing/2014/main" id="{3F1D3ED5-7429-473F-9C0E-D3E0D1EEB503}"/>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62" name="Text Box 2">
            <a:extLst>
              <a:ext uri="{FF2B5EF4-FFF2-40B4-BE49-F238E27FC236}">
                <a16:creationId xmlns:a16="http://schemas.microsoft.com/office/drawing/2014/main" id="{A78C0524-B93C-4B15-AD44-B65A98B2151A}"/>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63" name="Group 62">
            <a:extLst>
              <a:ext uri="{FF2B5EF4-FFF2-40B4-BE49-F238E27FC236}">
                <a16:creationId xmlns:a16="http://schemas.microsoft.com/office/drawing/2014/main" id="{A6581AD8-4353-45A4-A535-02412296848E}"/>
              </a:ext>
            </a:extLst>
          </p:cNvPr>
          <p:cNvGrpSpPr/>
          <p:nvPr/>
        </p:nvGrpSpPr>
        <p:grpSpPr>
          <a:xfrm>
            <a:off x="9150644" y="656152"/>
            <a:ext cx="720000" cy="720000"/>
            <a:chOff x="10197529" y="11075867"/>
            <a:chExt cx="720000" cy="720000"/>
          </a:xfrm>
        </p:grpSpPr>
        <p:sp>
          <p:nvSpPr>
            <p:cNvPr id="64" name="Oval 63">
              <a:hlinkClick r:id="rId8" action="ppaction://hlinksldjump"/>
              <a:extLst>
                <a:ext uri="{FF2B5EF4-FFF2-40B4-BE49-F238E27FC236}">
                  <a16:creationId xmlns:a16="http://schemas.microsoft.com/office/drawing/2014/main" id="{718FD3FB-B870-45F6-9054-DF207FF9364B}"/>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5" name="Graphic 64" descr="Group of people outline">
              <a:hlinkClick r:id="rId8" action="ppaction://hlinksldjump"/>
              <a:extLst>
                <a:ext uri="{FF2B5EF4-FFF2-40B4-BE49-F238E27FC236}">
                  <a16:creationId xmlns:a16="http://schemas.microsoft.com/office/drawing/2014/main" id="{E9D57691-D22E-4CAE-933E-988DCC6B83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90822" y="11184843"/>
              <a:ext cx="496588" cy="491935"/>
            </a:xfrm>
            <a:prstGeom prst="rect">
              <a:avLst/>
            </a:prstGeom>
          </p:spPr>
        </p:pic>
      </p:grpSp>
      <p:grpSp>
        <p:nvGrpSpPr>
          <p:cNvPr id="66" name="Group 65">
            <a:extLst>
              <a:ext uri="{FF2B5EF4-FFF2-40B4-BE49-F238E27FC236}">
                <a16:creationId xmlns:a16="http://schemas.microsoft.com/office/drawing/2014/main" id="{DED56516-ACDA-4766-B2AB-1B4FB83E43E7}"/>
              </a:ext>
            </a:extLst>
          </p:cNvPr>
          <p:cNvGrpSpPr/>
          <p:nvPr/>
        </p:nvGrpSpPr>
        <p:grpSpPr>
          <a:xfrm>
            <a:off x="10945142" y="667841"/>
            <a:ext cx="720000" cy="720000"/>
            <a:chOff x="18642421" y="4703982"/>
            <a:chExt cx="720000" cy="720000"/>
          </a:xfrm>
        </p:grpSpPr>
        <p:sp>
          <p:nvSpPr>
            <p:cNvPr id="67" name="Oval 66">
              <a:hlinkClick r:id="rId11" action="ppaction://hlinksldjump"/>
              <a:extLst>
                <a:ext uri="{FF2B5EF4-FFF2-40B4-BE49-F238E27FC236}">
                  <a16:creationId xmlns:a16="http://schemas.microsoft.com/office/drawing/2014/main" id="{B4CE9F96-C2B6-427A-859E-645BCF2D0BFF}"/>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68" name="Graphic 67" descr="Checklist outline">
              <a:hlinkClick r:id="rId11" action="ppaction://hlinksldjump"/>
              <a:extLst>
                <a:ext uri="{FF2B5EF4-FFF2-40B4-BE49-F238E27FC236}">
                  <a16:creationId xmlns:a16="http://schemas.microsoft.com/office/drawing/2014/main" id="{A0F42984-AC92-4C2B-A6A8-55E4D03035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777268" y="4862084"/>
              <a:ext cx="435935" cy="435935"/>
            </a:xfrm>
            <a:prstGeom prst="rect">
              <a:avLst/>
            </a:prstGeom>
          </p:spPr>
        </p:pic>
      </p:grpSp>
      <p:grpSp>
        <p:nvGrpSpPr>
          <p:cNvPr id="69" name="Group 68">
            <a:extLst>
              <a:ext uri="{FF2B5EF4-FFF2-40B4-BE49-F238E27FC236}">
                <a16:creationId xmlns:a16="http://schemas.microsoft.com/office/drawing/2014/main" id="{F7E887F1-5C7A-4725-B1BA-CD4904DD1BC2}"/>
              </a:ext>
            </a:extLst>
          </p:cNvPr>
          <p:cNvGrpSpPr/>
          <p:nvPr/>
        </p:nvGrpSpPr>
        <p:grpSpPr>
          <a:xfrm>
            <a:off x="10055109" y="672893"/>
            <a:ext cx="720000" cy="720000"/>
            <a:chOff x="11814203" y="11063585"/>
            <a:chExt cx="720000" cy="720000"/>
          </a:xfrm>
        </p:grpSpPr>
        <p:sp>
          <p:nvSpPr>
            <p:cNvPr id="70" name="Oval 69">
              <a:hlinkClick r:id="rId14" action="ppaction://hlinksldjump"/>
              <a:extLst>
                <a:ext uri="{FF2B5EF4-FFF2-40B4-BE49-F238E27FC236}">
                  <a16:creationId xmlns:a16="http://schemas.microsoft.com/office/drawing/2014/main" id="{52F656BF-CF06-40D8-B516-E56B3003FB6B}"/>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1" name="Graphic 70" descr="Meeting outline">
              <a:hlinkClick r:id="rId14" action="ppaction://hlinksldjump"/>
              <a:extLst>
                <a:ext uri="{FF2B5EF4-FFF2-40B4-BE49-F238E27FC236}">
                  <a16:creationId xmlns:a16="http://schemas.microsoft.com/office/drawing/2014/main" id="{E2B9BB61-FB38-4524-9B35-A31204C6653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980307" y="11210458"/>
              <a:ext cx="394908" cy="394908"/>
            </a:xfrm>
            <a:prstGeom prst="rect">
              <a:avLst/>
            </a:prstGeom>
          </p:spPr>
        </p:pic>
      </p:grpSp>
      <p:grpSp>
        <p:nvGrpSpPr>
          <p:cNvPr id="72" name="Group 71">
            <a:extLst>
              <a:ext uri="{FF2B5EF4-FFF2-40B4-BE49-F238E27FC236}">
                <a16:creationId xmlns:a16="http://schemas.microsoft.com/office/drawing/2014/main" id="{0B4BD8EE-12A1-45B6-BFB9-6ADA9F4C1C59}"/>
              </a:ext>
            </a:extLst>
          </p:cNvPr>
          <p:cNvGrpSpPr/>
          <p:nvPr/>
        </p:nvGrpSpPr>
        <p:grpSpPr>
          <a:xfrm>
            <a:off x="16648667" y="651098"/>
            <a:ext cx="720000" cy="720000"/>
            <a:chOff x="18901419" y="8874625"/>
            <a:chExt cx="720000" cy="720000"/>
          </a:xfrm>
        </p:grpSpPr>
        <p:sp>
          <p:nvSpPr>
            <p:cNvPr id="73" name="Oval 72">
              <a:hlinkClick r:id="rId5" action="ppaction://hlinksldjump"/>
              <a:extLst>
                <a:ext uri="{FF2B5EF4-FFF2-40B4-BE49-F238E27FC236}">
                  <a16:creationId xmlns:a16="http://schemas.microsoft.com/office/drawing/2014/main" id="{E72C7EAA-A115-4A82-A6EB-49CA22B61ABB}"/>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4" name="Graphic 73" descr="Judge female outline">
              <a:hlinkClick r:id="rId5" action="ppaction://hlinksldjump"/>
              <a:extLst>
                <a:ext uri="{FF2B5EF4-FFF2-40B4-BE49-F238E27FC236}">
                  <a16:creationId xmlns:a16="http://schemas.microsoft.com/office/drawing/2014/main" id="{F947A669-C564-4764-8CFF-D6BB117179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004543" y="8991289"/>
              <a:ext cx="486669" cy="486669"/>
            </a:xfrm>
            <a:prstGeom prst="rect">
              <a:avLst/>
            </a:prstGeom>
          </p:spPr>
        </p:pic>
      </p:grpSp>
      <p:grpSp>
        <p:nvGrpSpPr>
          <p:cNvPr id="75" name="Group 74">
            <a:extLst>
              <a:ext uri="{FF2B5EF4-FFF2-40B4-BE49-F238E27FC236}">
                <a16:creationId xmlns:a16="http://schemas.microsoft.com/office/drawing/2014/main" id="{E3D39E80-83B8-44C0-BB14-203C545B278F}"/>
              </a:ext>
            </a:extLst>
          </p:cNvPr>
          <p:cNvGrpSpPr/>
          <p:nvPr/>
        </p:nvGrpSpPr>
        <p:grpSpPr>
          <a:xfrm>
            <a:off x="14984224" y="657240"/>
            <a:ext cx="720000" cy="720000"/>
            <a:chOff x="18901419" y="8072301"/>
            <a:chExt cx="720000" cy="720000"/>
          </a:xfrm>
        </p:grpSpPr>
        <p:sp>
          <p:nvSpPr>
            <p:cNvPr id="76" name="Oval 75">
              <a:hlinkClick r:id="rId17" action="ppaction://hlinksldjump"/>
              <a:extLst>
                <a:ext uri="{FF2B5EF4-FFF2-40B4-BE49-F238E27FC236}">
                  <a16:creationId xmlns:a16="http://schemas.microsoft.com/office/drawing/2014/main" id="{9362F7C4-7AFB-4EC4-A024-2FC28EA05FD9}"/>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7" name="Graphic 76" descr="Chat outline">
              <a:hlinkClick r:id="rId17" action="ppaction://hlinksldjump"/>
              <a:extLst>
                <a:ext uri="{FF2B5EF4-FFF2-40B4-BE49-F238E27FC236}">
                  <a16:creationId xmlns:a16="http://schemas.microsoft.com/office/drawing/2014/main" id="{AF9FCFA5-D1C3-4708-B48B-063484C777F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004543" y="8217420"/>
              <a:ext cx="499095" cy="499095"/>
            </a:xfrm>
            <a:prstGeom prst="rect">
              <a:avLst/>
            </a:prstGeom>
          </p:spPr>
        </p:pic>
      </p:grpSp>
      <p:sp>
        <p:nvSpPr>
          <p:cNvPr id="78" name="Oval 77">
            <a:hlinkClick r:id="rId20" action="ppaction://hlinksldjump"/>
            <a:extLst>
              <a:ext uri="{FF2B5EF4-FFF2-40B4-BE49-F238E27FC236}">
                <a16:creationId xmlns:a16="http://schemas.microsoft.com/office/drawing/2014/main" id="{C6EE026A-E161-4D92-901B-D63160B23293}"/>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79" name="Text Box 2">
            <a:extLst>
              <a:ext uri="{FF2B5EF4-FFF2-40B4-BE49-F238E27FC236}">
                <a16:creationId xmlns:a16="http://schemas.microsoft.com/office/drawing/2014/main" id="{4DE6E2B7-F4CE-4F5D-B96E-9ADE9F5BA4A8}"/>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80" name="Oval 79">
            <a:hlinkClick r:id="" action="ppaction://hlinkshowjump?jump=firstslide"/>
            <a:extLst>
              <a:ext uri="{FF2B5EF4-FFF2-40B4-BE49-F238E27FC236}">
                <a16:creationId xmlns:a16="http://schemas.microsoft.com/office/drawing/2014/main" id="{20EE846E-7F14-4385-9C41-F0B14996E04A}"/>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4">
            <a:hlinkClick r:id="" action="ppaction://hlinkshowjump?jump=firstslide"/>
            <a:extLst>
              <a:ext uri="{FF2B5EF4-FFF2-40B4-BE49-F238E27FC236}">
                <a16:creationId xmlns:a16="http://schemas.microsoft.com/office/drawing/2014/main" id="{3FA693D1-F225-419C-933A-C0656DB53A70}"/>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82" name="Slide Number Placeholder 1">
            <a:extLst>
              <a:ext uri="{FF2B5EF4-FFF2-40B4-BE49-F238E27FC236}">
                <a16:creationId xmlns:a16="http://schemas.microsoft.com/office/drawing/2014/main" id="{236FED24-300F-4EE1-B1A5-C5BA5336DA9C}"/>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83" name="Group 82">
            <a:extLst>
              <a:ext uri="{FF2B5EF4-FFF2-40B4-BE49-F238E27FC236}">
                <a16:creationId xmlns:a16="http://schemas.microsoft.com/office/drawing/2014/main" id="{D0829357-8D40-492F-9AB1-289B7A2F7630}"/>
              </a:ext>
            </a:extLst>
          </p:cNvPr>
          <p:cNvGrpSpPr/>
          <p:nvPr/>
        </p:nvGrpSpPr>
        <p:grpSpPr>
          <a:xfrm>
            <a:off x="17964546" y="667841"/>
            <a:ext cx="720000" cy="720000"/>
            <a:chOff x="18631604" y="2269176"/>
            <a:chExt cx="720000" cy="720000"/>
          </a:xfrm>
          <a:solidFill>
            <a:schemeClr val="accent1"/>
          </a:solidFill>
        </p:grpSpPr>
        <p:sp>
          <p:nvSpPr>
            <p:cNvPr id="84" name="Oval 83">
              <a:hlinkClick r:id="rId21" action="ppaction://hlinksldjump"/>
              <a:extLst>
                <a:ext uri="{FF2B5EF4-FFF2-40B4-BE49-F238E27FC236}">
                  <a16:creationId xmlns:a16="http://schemas.microsoft.com/office/drawing/2014/main" id="{167B6395-B771-4718-90FD-D89A8D5991DC}"/>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85" name="TextBox 84">
              <a:hlinkClick r:id="rId21" action="ppaction://hlinksldjump"/>
              <a:extLst>
                <a:ext uri="{FF2B5EF4-FFF2-40B4-BE49-F238E27FC236}">
                  <a16:creationId xmlns:a16="http://schemas.microsoft.com/office/drawing/2014/main" id="{ED23AF94-FB21-40AA-98DB-EF9ADC5B26E0}"/>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86" name="Group 85">
            <a:extLst>
              <a:ext uri="{FF2B5EF4-FFF2-40B4-BE49-F238E27FC236}">
                <a16:creationId xmlns:a16="http://schemas.microsoft.com/office/drawing/2014/main" id="{C6F59491-201F-4316-B483-882DF72D28C8}"/>
              </a:ext>
            </a:extLst>
          </p:cNvPr>
          <p:cNvGrpSpPr/>
          <p:nvPr/>
        </p:nvGrpSpPr>
        <p:grpSpPr>
          <a:xfrm>
            <a:off x="18787479" y="639958"/>
            <a:ext cx="720000" cy="720000"/>
            <a:chOff x="18631604" y="2269176"/>
            <a:chExt cx="720000" cy="720000"/>
          </a:xfrm>
          <a:solidFill>
            <a:schemeClr val="accent1"/>
          </a:solidFill>
        </p:grpSpPr>
        <p:sp>
          <p:nvSpPr>
            <p:cNvPr id="87" name="Oval 86">
              <a:hlinkClick r:id="rId22" action="ppaction://hlinksldjump"/>
              <a:extLst>
                <a:ext uri="{FF2B5EF4-FFF2-40B4-BE49-F238E27FC236}">
                  <a16:creationId xmlns:a16="http://schemas.microsoft.com/office/drawing/2014/main" id="{6E14A68A-5892-4581-8ED6-6F5DBD7AF2C5}"/>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88" name="TextBox 87">
              <a:hlinkClick r:id="rId22" action="ppaction://hlinksldjump"/>
              <a:extLst>
                <a:ext uri="{FF2B5EF4-FFF2-40B4-BE49-F238E27FC236}">
                  <a16:creationId xmlns:a16="http://schemas.microsoft.com/office/drawing/2014/main" id="{42ED5F8C-81C1-448C-AFC8-6402CF799CDC}"/>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89" name="Graphic 88" descr="Open book outline">
            <a:hlinkClick r:id="rId20" action="ppaction://hlinksldjump"/>
            <a:extLst>
              <a:ext uri="{FF2B5EF4-FFF2-40B4-BE49-F238E27FC236}">
                <a16:creationId xmlns:a16="http://schemas.microsoft.com/office/drawing/2014/main" id="{36E9434C-070D-4146-BD12-659C5EA7584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912319" y="787717"/>
            <a:ext cx="519085" cy="519085"/>
          </a:xfrm>
          <a:prstGeom prst="rect">
            <a:avLst/>
          </a:prstGeom>
        </p:spPr>
      </p:pic>
      <p:sp>
        <p:nvSpPr>
          <p:cNvPr id="51" name="Content Placeholder 1">
            <a:extLst>
              <a:ext uri="{FF2B5EF4-FFF2-40B4-BE49-F238E27FC236}">
                <a16:creationId xmlns:a16="http://schemas.microsoft.com/office/drawing/2014/main" id="{6C13DBA2-7EC8-4F17-86EE-9CCC4921CFD8}"/>
              </a:ext>
            </a:extLst>
          </p:cNvPr>
          <p:cNvSpPr txBox="1">
            <a:spLocks/>
          </p:cNvSpPr>
          <p:nvPr/>
        </p:nvSpPr>
        <p:spPr bwMode="ltGray">
          <a:xfrm>
            <a:off x="1207375" y="5507583"/>
            <a:ext cx="5100768" cy="3960440"/>
          </a:xfrm>
          <a:prstGeom prst="rect">
            <a:avLst/>
          </a:prstGeom>
        </p:spPr>
        <p:txBody>
          <a:bodyPr vert="horz" lIns="0" tIns="0" rIns="0" bIns="0" rtlCol="0">
            <a:noAutofit/>
          </a:bodyPr>
          <a:lstStyle>
            <a:lvl1pPr marL="0" indent="0" algn="l" defTabSz="914400" rtl="0" eaLnBrk="1" latinLnBrk="0" hangingPunct="1">
              <a:lnSpc>
                <a:spcPct val="101000"/>
              </a:lnSpc>
              <a:spcBef>
                <a:spcPts val="0"/>
              </a:spcBef>
              <a:buClr>
                <a:schemeClr val="tx1"/>
              </a:buClr>
              <a:buFontTx/>
              <a:buNone/>
              <a:defRPr lang="nl-NL" sz="2800" b="0" kern="1200" baseline="0" noProof="1">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a:lstStyle>
          <a:p>
            <a:pPr lvl="0">
              <a:lnSpc>
                <a:spcPct val="150000"/>
              </a:lnSpc>
            </a:pPr>
            <a:r>
              <a:rPr lang="en-GB" sz="1200">
                <a:solidFill>
                  <a:schemeClr val="tx1"/>
                </a:solidFill>
                <a:latin typeface="Lucida Sans Unicode" panose="020B0602030504020204" pitchFamily="34" charset="0"/>
              </a:rPr>
              <a:t>Although the design of the environmental certificate has improved greatly, the process in all three cases has not been ideal. NEMA issued draft certificates even before the ESIA reports and full ESMPs were finalised. One of the reasons was that NEMA was under pressure to speed up the process. </a:t>
            </a:r>
          </a:p>
          <a:p>
            <a:pPr lvl="0">
              <a:lnSpc>
                <a:spcPct val="150000"/>
              </a:lnSpc>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We strongly recommend planning realistically and completing one step before moving on to the next, even in times of pressure. Taking the time at the right moment will save time (and money) later in the process. New insights may arise, even during the last review session, or public consultation. These new insights may have consequences for the conditions in the certificate. If they are not addressed at the right moment, lawsuits may be filed that further delay project development.</a:t>
            </a:r>
          </a:p>
          <a:p>
            <a:pPr lvl="0">
              <a:lnSpc>
                <a:spcPct val="150000"/>
              </a:lnSpc>
            </a:pPr>
            <a:endParaRPr lang="en-GB" sz="1200">
              <a:solidFill>
                <a:schemeClr val="tx1"/>
              </a:solidFill>
              <a:latin typeface="Lucida Sans Unicode" panose="020B0602030504020204" pitchFamily="34" charset="0"/>
            </a:endParaRPr>
          </a:p>
          <a:p>
            <a:pPr lvl="0">
              <a:lnSpc>
                <a:spcPct val="150000"/>
              </a:lnSpc>
            </a:pPr>
            <a:endParaRPr lang="en-GB" sz="1200">
              <a:solidFill>
                <a:schemeClr val="tx1"/>
              </a:solidFill>
              <a:latin typeface="Lucida Sans Unicode" panose="020B0602030504020204" pitchFamily="34" charset="0"/>
            </a:endParaRPr>
          </a:p>
          <a:p>
            <a:pPr lvl="0">
              <a:lnSpc>
                <a:spcPct val="150000"/>
              </a:lnSpc>
            </a:pPr>
            <a:r>
              <a:rPr lang="en-GB" sz="1200">
                <a:solidFill>
                  <a:schemeClr val="tx1"/>
                </a:solidFill>
                <a:latin typeface="Lucida Sans Unicode" panose="020B0602030504020204" pitchFamily="34" charset="0"/>
              </a:rPr>
              <a:t> </a:t>
            </a:r>
          </a:p>
          <a:p>
            <a:pPr lvl="0">
              <a:lnSpc>
                <a:spcPct val="150000"/>
              </a:lnSpc>
            </a:pPr>
            <a:endParaRPr lang="en-GB" sz="1200">
              <a:solidFill>
                <a:schemeClr val="tx1"/>
              </a:solidFill>
              <a:latin typeface="Lucida Sans Unicode" panose="020B0602030504020204" pitchFamily="34" charset="0"/>
            </a:endParaRPr>
          </a:p>
          <a:p>
            <a:pPr lvl="0"/>
            <a:endParaRPr lang="en-GB" sz="1200"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62388192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20975 -0.23814 L -2.98268E-6 3.93158E-6 " pathEditMode="relative" rAng="0" ptsTypes="AA">
                                      <p:cBhvr>
                                        <p:cTn id="6" dur="2000" fill="hold"/>
                                        <p:tgtEl>
                                          <p:spTgt spid="50"/>
                                        </p:tgtEl>
                                        <p:attrNameLst>
                                          <p:attrName>ppt_x</p:attrName>
                                          <p:attrName>ppt_y</p:attrName>
                                        </p:attrNameLst>
                                      </p:cBhvr>
                                      <p:rCtr x="-10463" y="1178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78370-9FC4-4E28-A896-A9BA4CADFDA7}"/>
              </a:ext>
            </a:extLst>
          </p:cNvPr>
          <p:cNvSpPr>
            <a:spLocks noGrp="1"/>
          </p:cNvSpPr>
          <p:nvPr>
            <p:ph type="title"/>
          </p:nvPr>
        </p:nvSpPr>
        <p:spPr>
          <a:xfrm>
            <a:off x="1211023" y="1869750"/>
            <a:ext cx="5728081" cy="627078"/>
          </a:xfrm>
        </p:spPr>
        <p:txBody>
          <a:bodyPr anchor="t"/>
          <a:lstStyle/>
          <a:p>
            <a:r>
              <a:rPr lang="en-GB" sz="4000">
                <a:solidFill>
                  <a:srgbClr val="638B9F"/>
                </a:solidFill>
                <a:effectLst/>
              </a:rPr>
              <a:t>Project information</a:t>
            </a:r>
            <a:endParaRPr lang="en-GB" sz="4000">
              <a:solidFill>
                <a:srgbClr val="638B9F"/>
              </a:solidFill>
            </a:endParaRPr>
          </a:p>
        </p:txBody>
      </p:sp>
      <p:sp>
        <p:nvSpPr>
          <p:cNvPr id="13" name="Content Placeholder 3">
            <a:extLst>
              <a:ext uri="{FF2B5EF4-FFF2-40B4-BE49-F238E27FC236}">
                <a16:creationId xmlns:a16="http://schemas.microsoft.com/office/drawing/2014/main" id="{8E708CE1-0455-407A-9098-F711BF8DD20C}"/>
              </a:ext>
            </a:extLst>
          </p:cNvPr>
          <p:cNvSpPr>
            <a:spLocks noGrp="1"/>
          </p:cNvSpPr>
          <p:nvPr>
            <p:ph sz="half" idx="1"/>
          </p:nvPr>
        </p:nvSpPr>
        <p:spPr>
          <a:xfrm>
            <a:off x="13324626" y="2228071"/>
            <a:ext cx="4578659" cy="4349830"/>
          </a:xfrm>
        </p:spPr>
        <p:txBody>
          <a:bodyPr/>
          <a:lstStyle/>
          <a:p>
            <a:pPr marL="171450" lvl="0" indent="-171450">
              <a:lnSpc>
                <a:spcPct val="150000"/>
              </a:lnSpc>
              <a:buFont typeface="Arial" panose="020B0604020202020204" pitchFamily="34" charset="0"/>
              <a:buChar char="•"/>
            </a:pPr>
            <a:endParaRPr lang="en-GB" sz="1400">
              <a:solidFill>
                <a:schemeClr val="tx1"/>
              </a:solidFill>
              <a:latin typeface="Lucida Sans Unicode" panose="020B0602030504020204" pitchFamily="34" charset="0"/>
            </a:endParaRPr>
          </a:p>
          <a:p>
            <a:pPr marL="171450" lvl="0" indent="-171450">
              <a:lnSpc>
                <a:spcPct val="150000"/>
              </a:lnSpc>
              <a:buFont typeface="Arial" panose="020B0604020202020204" pitchFamily="34" charset="0"/>
              <a:buChar char="•"/>
            </a:pPr>
            <a:endParaRPr lang="en-GB" sz="1400">
              <a:solidFill>
                <a:schemeClr val="tx1"/>
              </a:solidFill>
              <a:latin typeface="Lucida Sans Unicode" panose="020B0602030504020204" pitchFamily="34" charset="0"/>
            </a:endParaRPr>
          </a:p>
          <a:p>
            <a:pPr>
              <a:lnSpc>
                <a:spcPct val="150000"/>
              </a:lnSpc>
            </a:pPr>
            <a:endParaRPr lang="en-GB" sz="1400" dirty="0">
              <a:solidFill>
                <a:schemeClr val="tx1"/>
              </a:solidFill>
              <a:latin typeface="Lucida Sans Unicode" panose="020B0602030504020204" pitchFamily="34" charset="0"/>
            </a:endParaRPr>
          </a:p>
          <a:p>
            <a:endParaRPr lang="en-GB" sz="4400" dirty="0">
              <a:solidFill>
                <a:schemeClr val="tx1"/>
              </a:solidFill>
              <a:latin typeface="Lucida Sans Unicode" panose="020B0602030504020204" pitchFamily="34" charset="0"/>
              <a:cs typeface="Lucida Sans Unicode" panose="020B0602030504020204" pitchFamily="34" charset="0"/>
            </a:endParaRPr>
          </a:p>
        </p:txBody>
      </p:sp>
      <p:pic>
        <p:nvPicPr>
          <p:cNvPr id="14" name="Afbeelding 10">
            <a:extLst>
              <a:ext uri="{FF2B5EF4-FFF2-40B4-BE49-F238E27FC236}">
                <a16:creationId xmlns:a16="http://schemas.microsoft.com/office/drawing/2014/main" id="{3F330447-29CC-4133-8FE3-6E8A76FCE8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90825" y="2414414"/>
            <a:ext cx="5638788" cy="7164841"/>
          </a:xfrm>
          <a:prstGeom prst="rect">
            <a:avLst/>
          </a:prstGeom>
          <a:noFill/>
        </p:spPr>
      </p:pic>
      <p:sp>
        <p:nvSpPr>
          <p:cNvPr id="15" name="Text Box 2">
            <a:extLst>
              <a:ext uri="{FF2B5EF4-FFF2-40B4-BE49-F238E27FC236}">
                <a16:creationId xmlns:a16="http://schemas.microsoft.com/office/drawing/2014/main" id="{A41774A2-9B29-4B07-B35F-4CE597E1086A}"/>
              </a:ext>
            </a:extLst>
          </p:cNvPr>
          <p:cNvSpPr txBox="1">
            <a:spLocks noChangeArrowheads="1"/>
          </p:cNvSpPr>
          <p:nvPr/>
        </p:nvSpPr>
        <p:spPr bwMode="auto">
          <a:xfrm>
            <a:off x="13800193" y="9765591"/>
            <a:ext cx="5629420" cy="63094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ts val="1400"/>
              </a:lnSpc>
            </a:pPr>
            <a:r>
              <a:rPr lang="en-GB" sz="1100">
                <a:effectLst/>
                <a:latin typeface="Lucida Sans Unicode" panose="020B0602030504020204" pitchFamily="34" charset="0"/>
                <a:ea typeface="Times New Roman" panose="02020603050405020304" pitchFamily="18" charset="0"/>
              </a:rPr>
              <a:t>Circles from upper right to lower left: Tilenga, Kabaale Refinery and Kingfisher. Blue and purple lines are feeder pipelines, black line is part of EACOP (East African Crude Oil Pipeline).</a:t>
            </a:r>
            <a:endParaRPr lang="en-GB" sz="1200">
              <a:effectLst/>
              <a:latin typeface="Lucida Sans Unicode" panose="020B0602030504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D4BA228D-0529-49C6-838F-276E025915D0}"/>
              </a:ext>
            </a:extLst>
          </p:cNvPr>
          <p:cNvSpPr txBox="1"/>
          <p:nvPr/>
        </p:nvSpPr>
        <p:spPr>
          <a:xfrm>
            <a:off x="13588705" y="8035971"/>
            <a:ext cx="5243750" cy="369332"/>
          </a:xfrm>
          <a:prstGeom prst="rect">
            <a:avLst/>
          </a:prstGeom>
          <a:noFill/>
        </p:spPr>
        <p:txBody>
          <a:bodyPr wrap="square" lIns="0" tIns="0" rIns="0" bIns="0" rtlCol="0">
            <a:spAutoFit/>
          </a:bodyPr>
          <a:lstStyle/>
          <a:p>
            <a:pPr marL="171450" indent="-171450">
              <a:buFont typeface="Arial" panose="020B0604020202020204" pitchFamily="34" charset="0"/>
              <a:buChar char="•"/>
            </a:pPr>
            <a:endParaRPr lang="en-GB" sz="1200"/>
          </a:p>
          <a:p>
            <a:endParaRPr lang="en-GB" sz="1200"/>
          </a:p>
        </p:txBody>
      </p:sp>
      <p:cxnSp>
        <p:nvCxnSpPr>
          <p:cNvPr id="5" name="Straight Connector 4">
            <a:extLst>
              <a:ext uri="{FF2B5EF4-FFF2-40B4-BE49-F238E27FC236}">
                <a16:creationId xmlns:a16="http://schemas.microsoft.com/office/drawing/2014/main" id="{08AC0F3A-46A7-4FA5-9BB0-1B1250591A8D}"/>
              </a:ext>
            </a:extLst>
          </p:cNvPr>
          <p:cNvCxnSpPr/>
          <p:nvPr/>
        </p:nvCxnSpPr>
        <p:spPr>
          <a:xfrm>
            <a:off x="13644680" y="7883847"/>
            <a:ext cx="52307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74E3F24F-F0F6-4361-A3CF-EC859C92FD1D}"/>
              </a:ext>
            </a:extLst>
          </p:cNvPr>
          <p:cNvGraphicFramePr>
            <a:graphicFrameLocks noGrp="1"/>
          </p:cNvGraphicFramePr>
          <p:nvPr>
            <p:extLst>
              <p:ext uri="{D42A27DB-BD31-4B8C-83A1-F6EECF244321}">
                <p14:modId xmlns:p14="http://schemas.microsoft.com/office/powerpoint/2010/main" val="2483933738"/>
              </p:ext>
            </p:extLst>
          </p:nvPr>
        </p:nvGraphicFramePr>
        <p:xfrm>
          <a:off x="1190141" y="2581393"/>
          <a:ext cx="12134485" cy="3633155"/>
        </p:xfrm>
        <a:graphic>
          <a:graphicData uri="http://schemas.openxmlformats.org/drawingml/2006/table">
            <a:tbl>
              <a:tblPr firstRow="1" firstCol="1" bandRow="1">
                <a:tableStyleId>{5C22544A-7EE6-4342-B048-85BDC9FD1C3A}</a:tableStyleId>
              </a:tblPr>
              <a:tblGrid>
                <a:gridCol w="12134485">
                  <a:extLst>
                    <a:ext uri="{9D8B030D-6E8A-4147-A177-3AD203B41FA5}">
                      <a16:colId xmlns:a16="http://schemas.microsoft.com/office/drawing/2014/main" val="782187679"/>
                    </a:ext>
                  </a:extLst>
                </a:gridCol>
              </a:tblGrid>
              <a:tr h="3777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bg1"/>
                          </a:solidFill>
                          <a:effectLst/>
                          <a:latin typeface="Lucida Sans Unicode" panose="020B0602030504020204" pitchFamily="34" charset="0"/>
                          <a:cs typeface="Lucida Sans Unicode" panose="020B0602030504020204" pitchFamily="34" charset="0"/>
                        </a:rPr>
                        <a:t>Tilenga - </a:t>
                      </a:r>
                      <a:r>
                        <a:rPr lang="en-GB" sz="1200" b="0">
                          <a:solidFill>
                            <a:schemeClr val="bg1"/>
                          </a:solidFill>
                          <a:latin typeface="Lucida Sans Unicode" panose="020B0602030504020204" pitchFamily="34" charset="0"/>
                        </a:rPr>
                        <a:t>oil exploitation in and near Murchinson Falls National Park, by Tullow and Total</a:t>
                      </a: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lnTlToBr w="12700" cmpd="sng">
                      <a:noFill/>
                      <a:prstDash val="solid"/>
                    </a:lnTlToBr>
                    <a:lnBlToTr w="12700" cmpd="sng">
                      <a:noFill/>
                      <a:prstDash val="solid"/>
                    </a:lnBlToTr>
                    <a:solidFill>
                      <a:srgbClr val="638B9F"/>
                    </a:solidFill>
                  </a:tcPr>
                </a:tc>
                <a:extLst>
                  <a:ext uri="{0D108BD9-81ED-4DB2-BD59-A6C34878D82A}">
                    <a16:rowId xmlns:a16="http://schemas.microsoft.com/office/drawing/2014/main" val="1626848520"/>
                  </a:ext>
                </a:extLst>
              </a:tr>
              <a:tr h="3240797">
                <a:tc>
                  <a:txBody>
                    <a:bodyPr/>
                    <a:lstStyle/>
                    <a:p>
                      <a:pPr algn="l" defTabSz="914400" rtl="0" eaLnBrk="1" latinLnBrk="0" hangingPunct="1">
                        <a:lnSpc>
                          <a:spcPct val="150000"/>
                        </a:lnSpc>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The Tilenga project covers over 1100 ha in the Western part of Murchinson Falls National Park, which includes Wildlife Reserves and a Ramsar Site (Victoria Nile).</a:t>
                      </a:r>
                    </a:p>
                    <a:p>
                      <a:pPr algn="l" defTabSz="914400" rtl="0" eaLnBrk="1" latinLnBrk="0" hangingPunct="1">
                        <a:lnSpc>
                          <a:spcPct val="150000"/>
                        </a:lnSpc>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Permanent facilities include:</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400 wells, 34 well pads across 6 oil fields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An industrial area, including a Central Processing Facility (CPF), drilling support base, water treatment and reinjection facility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181 km pipelines between CPF and well-pads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Pipelines under the Victoria Nile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Water abstraction system from Lake Albert</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Victoria Nile Ferry Crossing Facility</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Tangi Operation Support Base (north of Victoria Nile)</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Bugungu airstrip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Roads, stone quarries and borrow pits</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2887842"/>
                  </a:ext>
                </a:extLst>
              </a:tr>
            </a:tbl>
          </a:graphicData>
        </a:graphic>
      </p:graphicFrame>
      <p:graphicFrame>
        <p:nvGraphicFramePr>
          <p:cNvPr id="7" name="Table 6">
            <a:extLst>
              <a:ext uri="{FF2B5EF4-FFF2-40B4-BE49-F238E27FC236}">
                <a16:creationId xmlns:a16="http://schemas.microsoft.com/office/drawing/2014/main" id="{A48C0684-25E9-4F57-B185-655A191819E0}"/>
              </a:ext>
            </a:extLst>
          </p:cNvPr>
          <p:cNvGraphicFramePr>
            <a:graphicFrameLocks noGrp="1"/>
          </p:cNvGraphicFramePr>
          <p:nvPr>
            <p:extLst>
              <p:ext uri="{D42A27DB-BD31-4B8C-83A1-F6EECF244321}">
                <p14:modId xmlns:p14="http://schemas.microsoft.com/office/powerpoint/2010/main" val="3593462475"/>
              </p:ext>
            </p:extLst>
          </p:nvPr>
        </p:nvGraphicFramePr>
        <p:xfrm>
          <a:off x="1211018" y="6463832"/>
          <a:ext cx="12137703" cy="2179930"/>
        </p:xfrm>
        <a:graphic>
          <a:graphicData uri="http://schemas.openxmlformats.org/drawingml/2006/table">
            <a:tbl>
              <a:tblPr firstRow="1" firstCol="1" bandRow="1">
                <a:tableStyleId>{5C22544A-7EE6-4342-B048-85BDC9FD1C3A}</a:tableStyleId>
              </a:tblPr>
              <a:tblGrid>
                <a:gridCol w="12137703">
                  <a:extLst>
                    <a:ext uri="{9D8B030D-6E8A-4147-A177-3AD203B41FA5}">
                      <a16:colId xmlns:a16="http://schemas.microsoft.com/office/drawing/2014/main" val="1927336002"/>
                    </a:ext>
                  </a:extLst>
                </a:gridCol>
              </a:tblGrid>
              <a:tr h="34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bg1"/>
                          </a:solidFill>
                          <a:effectLst/>
                          <a:latin typeface="Lucida Sans Unicode" panose="020B0602030504020204" pitchFamily="34" charset="0"/>
                          <a:cs typeface="Lucida Sans Unicode" panose="020B0602030504020204" pitchFamily="34" charset="0"/>
                        </a:rPr>
                        <a:t>Kingfisher- </a:t>
                      </a:r>
                      <a:r>
                        <a:rPr lang="en-GB" sz="1200" b="0">
                          <a:solidFill>
                            <a:schemeClr val="bg1"/>
                          </a:solidFill>
                          <a:latin typeface="Lucida Sans Unicode" panose="020B0602030504020204" pitchFamily="34" charset="0"/>
                        </a:rPr>
                        <a:t>oil exploitation, including a 46 km feeder pipeline from Kingfisher to the  Refinery in Kabaale, by CNOOC</a:t>
                      </a:r>
                      <a:endParaRPr lang="en-GB" sz="1200" b="0">
                        <a:solidFill>
                          <a:schemeClr val="bg1"/>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rgbClr val="638B9F"/>
                    </a:solidFill>
                  </a:tcPr>
                </a:tc>
                <a:extLst>
                  <a:ext uri="{0D108BD9-81ED-4DB2-BD59-A6C34878D82A}">
                    <a16:rowId xmlns:a16="http://schemas.microsoft.com/office/drawing/2014/main" val="1681150133"/>
                  </a:ext>
                </a:extLst>
              </a:tr>
              <a:tr h="1787572">
                <a:tc>
                  <a:txBody>
                    <a:bodyPr/>
                    <a:lstStyle/>
                    <a:p>
                      <a:pPr algn="l" defTabSz="914400" rtl="0" eaLnBrk="1" latinLnBrk="0" hangingPunct="1">
                        <a:lnSpc>
                          <a:spcPct val="150000"/>
                        </a:lnSpc>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The following infrastructure is planned within ca 10 by 2 km land area (Buhuka Flats):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31 Wells (20 production wells, 11 injection wells) from 4 well pads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Connecting flowlines, roads to CPF</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CPF and accommodation, construction camp, materials yard, lay down areas for construction, etc</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Lake water abstraction station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46km feeder pipeline from CPF to Kabaale</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noFill/>
                  </a:tcPr>
                </a:tc>
                <a:extLst>
                  <a:ext uri="{0D108BD9-81ED-4DB2-BD59-A6C34878D82A}">
                    <a16:rowId xmlns:a16="http://schemas.microsoft.com/office/drawing/2014/main" val="1913881548"/>
                  </a:ext>
                </a:extLst>
              </a:tr>
            </a:tbl>
          </a:graphicData>
        </a:graphic>
      </p:graphicFrame>
      <p:graphicFrame>
        <p:nvGraphicFramePr>
          <p:cNvPr id="8" name="Table 7">
            <a:extLst>
              <a:ext uri="{FF2B5EF4-FFF2-40B4-BE49-F238E27FC236}">
                <a16:creationId xmlns:a16="http://schemas.microsoft.com/office/drawing/2014/main" id="{81412994-117A-41E2-98DD-F85F958F33F6}"/>
              </a:ext>
            </a:extLst>
          </p:cNvPr>
          <p:cNvGraphicFramePr>
            <a:graphicFrameLocks noGrp="1"/>
          </p:cNvGraphicFramePr>
          <p:nvPr>
            <p:extLst>
              <p:ext uri="{D42A27DB-BD31-4B8C-83A1-F6EECF244321}">
                <p14:modId xmlns:p14="http://schemas.microsoft.com/office/powerpoint/2010/main" val="2098673117"/>
              </p:ext>
            </p:extLst>
          </p:nvPr>
        </p:nvGraphicFramePr>
        <p:xfrm>
          <a:off x="1211023" y="8788523"/>
          <a:ext cx="12142210" cy="2283679"/>
        </p:xfrm>
        <a:graphic>
          <a:graphicData uri="http://schemas.openxmlformats.org/drawingml/2006/table">
            <a:tbl>
              <a:tblPr firstRow="1" firstCol="1" bandRow="1">
                <a:tableStyleId>{5C22544A-7EE6-4342-B048-85BDC9FD1C3A}</a:tableStyleId>
              </a:tblPr>
              <a:tblGrid>
                <a:gridCol w="12142210">
                  <a:extLst>
                    <a:ext uri="{9D8B030D-6E8A-4147-A177-3AD203B41FA5}">
                      <a16:colId xmlns:a16="http://schemas.microsoft.com/office/drawing/2014/main" val="1337357411"/>
                    </a:ext>
                  </a:extLst>
                </a:gridCol>
              </a:tblGrid>
              <a:tr h="362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chemeClr val="bg1"/>
                          </a:solidFill>
                          <a:effectLst/>
                          <a:latin typeface="Lucida Sans Unicode" panose="020B0602030504020204" pitchFamily="34" charset="0"/>
                          <a:cs typeface="Lucida Sans Unicode" panose="020B0602030504020204" pitchFamily="34" charset="0"/>
                        </a:rPr>
                        <a:t>EACOP (Ugandan part) - </a:t>
                      </a:r>
                      <a:r>
                        <a:rPr lang="en-GB" sz="1200" b="0">
                          <a:solidFill>
                            <a:schemeClr val="bg1"/>
                          </a:solidFill>
                          <a:latin typeface="Lucida Sans Unicode" panose="020B0602030504020204" pitchFamily="34" charset="0"/>
                        </a:rPr>
                        <a:t>export pipeline of 1,445 km which will route crude oil from the Kabaale Refinery to an export terminal on the Tanzanian coastline including a 90 km feeder pipeline from Tilenga to the Refinery.    </a:t>
                      </a:r>
                      <a:endParaRPr lang="en-GB" sz="1200" b="0">
                        <a:solidFill>
                          <a:schemeClr val="bg1"/>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rgbClr val="638B9F"/>
                    </a:solidFill>
                  </a:tcPr>
                </a:tc>
                <a:extLst>
                  <a:ext uri="{0D108BD9-81ED-4DB2-BD59-A6C34878D82A}">
                    <a16:rowId xmlns:a16="http://schemas.microsoft.com/office/drawing/2014/main" val="3460060600"/>
                  </a:ext>
                </a:extLst>
              </a:tr>
              <a:tr h="1708441">
                <a:tc>
                  <a:txBody>
                    <a:bodyPr/>
                    <a:lstStyle/>
                    <a:p>
                      <a:pPr algn="l" defTabSz="914400" rtl="0" eaLnBrk="1" latinLnBrk="0" hangingPunct="1">
                        <a:lnSpc>
                          <a:spcPct val="150000"/>
                        </a:lnSpc>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Project infrastructure is as follows: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296 km buried and heated pipeline from Kabaale to Mutukula near border with Tanzania</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Two pumping stations to keep the oil moving and 4 electrical substations to power the heated cable</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7 km new and upgraded permanent roads and 8 km temporary roads to get to construction facilities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4 main camps where pipe and equipment will be stored and construction workers housed. </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chemeClr val="bg1"/>
                    </a:solidFill>
                  </a:tcPr>
                </a:tc>
                <a:extLst>
                  <a:ext uri="{0D108BD9-81ED-4DB2-BD59-A6C34878D82A}">
                    <a16:rowId xmlns:a16="http://schemas.microsoft.com/office/drawing/2014/main" val="689033532"/>
                  </a:ext>
                </a:extLst>
              </a:tr>
            </a:tbl>
          </a:graphicData>
        </a:graphic>
      </p:graphicFrame>
      <p:sp>
        <p:nvSpPr>
          <p:cNvPr id="46" name="Slide Number Placeholder 4">
            <a:extLst>
              <a:ext uri="{FF2B5EF4-FFF2-40B4-BE49-F238E27FC236}">
                <a16:creationId xmlns:a16="http://schemas.microsoft.com/office/drawing/2014/main" id="{61AA302D-3392-4996-AD3E-18A102D394EC}"/>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8</a:t>
            </a:fld>
            <a:endParaRPr lang="nl-NL" noProof="1"/>
          </a:p>
        </p:txBody>
      </p:sp>
      <p:sp>
        <p:nvSpPr>
          <p:cNvPr id="47" name="Slide Number Placeholder 4">
            <a:extLst>
              <a:ext uri="{FF2B5EF4-FFF2-40B4-BE49-F238E27FC236}">
                <a16:creationId xmlns:a16="http://schemas.microsoft.com/office/drawing/2014/main" id="{D5757511-B62F-49EA-B069-FFF13DB3425D}"/>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8</a:t>
            </a:fld>
            <a:endParaRPr lang="nl-NL" noProof="1"/>
          </a:p>
        </p:txBody>
      </p:sp>
      <p:sp>
        <p:nvSpPr>
          <p:cNvPr id="52" name="Freeform 15">
            <a:extLst>
              <a:ext uri="{FF2B5EF4-FFF2-40B4-BE49-F238E27FC236}">
                <a16:creationId xmlns:a16="http://schemas.microsoft.com/office/drawing/2014/main" id="{BD449AC5-D0E5-4F22-946E-4DD8355E8EF5}"/>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53" name="Text Box 2">
            <a:extLst>
              <a:ext uri="{FF2B5EF4-FFF2-40B4-BE49-F238E27FC236}">
                <a16:creationId xmlns:a16="http://schemas.microsoft.com/office/drawing/2014/main" id="{FF13A6F4-95DB-4B43-987D-A86E33FF16AC}"/>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75" name="Group 74">
            <a:extLst>
              <a:ext uri="{FF2B5EF4-FFF2-40B4-BE49-F238E27FC236}">
                <a16:creationId xmlns:a16="http://schemas.microsoft.com/office/drawing/2014/main" id="{6883A2E2-BAC3-4375-B322-FB3E6E139752}"/>
              </a:ext>
            </a:extLst>
          </p:cNvPr>
          <p:cNvGrpSpPr/>
          <p:nvPr/>
        </p:nvGrpSpPr>
        <p:grpSpPr>
          <a:xfrm>
            <a:off x="9150644" y="656152"/>
            <a:ext cx="720000" cy="720000"/>
            <a:chOff x="10197529" y="11075867"/>
            <a:chExt cx="720000" cy="720000"/>
          </a:xfrm>
        </p:grpSpPr>
        <p:sp>
          <p:nvSpPr>
            <p:cNvPr id="76" name="Oval 75">
              <a:hlinkClick r:id="rId3" action="ppaction://hlinksldjump"/>
              <a:extLst>
                <a:ext uri="{FF2B5EF4-FFF2-40B4-BE49-F238E27FC236}">
                  <a16:creationId xmlns:a16="http://schemas.microsoft.com/office/drawing/2014/main" id="{78DF4002-6C01-4FE7-A9C8-66CA8A2E5574}"/>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77" name="Graphic 76" descr="Group of people outline">
              <a:hlinkClick r:id="rId3" action="ppaction://hlinksldjump"/>
              <a:extLst>
                <a:ext uri="{FF2B5EF4-FFF2-40B4-BE49-F238E27FC236}">
                  <a16:creationId xmlns:a16="http://schemas.microsoft.com/office/drawing/2014/main" id="{4AE8B0C7-B149-47DA-8FF2-84F984B859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90822" y="11184843"/>
              <a:ext cx="496588" cy="491935"/>
            </a:xfrm>
            <a:prstGeom prst="rect">
              <a:avLst/>
            </a:prstGeom>
          </p:spPr>
        </p:pic>
      </p:grpSp>
      <p:grpSp>
        <p:nvGrpSpPr>
          <p:cNvPr id="78" name="Group 77">
            <a:extLst>
              <a:ext uri="{FF2B5EF4-FFF2-40B4-BE49-F238E27FC236}">
                <a16:creationId xmlns:a16="http://schemas.microsoft.com/office/drawing/2014/main" id="{80C6F581-147F-49DF-B13F-4ED2433779C2}"/>
              </a:ext>
            </a:extLst>
          </p:cNvPr>
          <p:cNvGrpSpPr/>
          <p:nvPr/>
        </p:nvGrpSpPr>
        <p:grpSpPr>
          <a:xfrm>
            <a:off x="10945142" y="667841"/>
            <a:ext cx="720000" cy="720000"/>
            <a:chOff x="18642421" y="4703982"/>
            <a:chExt cx="720000" cy="720000"/>
          </a:xfrm>
        </p:grpSpPr>
        <p:sp>
          <p:nvSpPr>
            <p:cNvPr id="79" name="Oval 78">
              <a:hlinkClick r:id="rId6" action="ppaction://hlinksldjump"/>
              <a:extLst>
                <a:ext uri="{FF2B5EF4-FFF2-40B4-BE49-F238E27FC236}">
                  <a16:creationId xmlns:a16="http://schemas.microsoft.com/office/drawing/2014/main" id="{2E551183-31E1-49B7-9C71-0F46FC63770F}"/>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0" name="Graphic 79" descr="Checklist outline">
              <a:hlinkClick r:id="rId6" action="ppaction://hlinksldjump"/>
              <a:extLst>
                <a:ext uri="{FF2B5EF4-FFF2-40B4-BE49-F238E27FC236}">
                  <a16:creationId xmlns:a16="http://schemas.microsoft.com/office/drawing/2014/main" id="{98D82125-E50F-456F-96FD-7F3476025A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777268" y="4862084"/>
              <a:ext cx="435935" cy="435935"/>
            </a:xfrm>
            <a:prstGeom prst="rect">
              <a:avLst/>
            </a:prstGeom>
          </p:spPr>
        </p:pic>
      </p:grpSp>
      <p:grpSp>
        <p:nvGrpSpPr>
          <p:cNvPr id="81" name="Group 80">
            <a:extLst>
              <a:ext uri="{FF2B5EF4-FFF2-40B4-BE49-F238E27FC236}">
                <a16:creationId xmlns:a16="http://schemas.microsoft.com/office/drawing/2014/main" id="{EDD37869-B44F-4D78-83CE-1755764ECC9B}"/>
              </a:ext>
            </a:extLst>
          </p:cNvPr>
          <p:cNvGrpSpPr/>
          <p:nvPr/>
        </p:nvGrpSpPr>
        <p:grpSpPr>
          <a:xfrm>
            <a:off x="10055109" y="672893"/>
            <a:ext cx="720000" cy="720000"/>
            <a:chOff x="11814203" y="11063585"/>
            <a:chExt cx="720000" cy="720000"/>
          </a:xfrm>
        </p:grpSpPr>
        <p:sp>
          <p:nvSpPr>
            <p:cNvPr id="82" name="Oval 81">
              <a:hlinkClick r:id="rId9" action="ppaction://hlinksldjump"/>
              <a:extLst>
                <a:ext uri="{FF2B5EF4-FFF2-40B4-BE49-F238E27FC236}">
                  <a16:creationId xmlns:a16="http://schemas.microsoft.com/office/drawing/2014/main" id="{C998D8E4-D6F3-4F12-A0A2-6B1C8A76B91A}"/>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3" name="Graphic 82" descr="Meeting outline">
              <a:hlinkClick r:id="rId9" action="ppaction://hlinksldjump"/>
              <a:extLst>
                <a:ext uri="{FF2B5EF4-FFF2-40B4-BE49-F238E27FC236}">
                  <a16:creationId xmlns:a16="http://schemas.microsoft.com/office/drawing/2014/main" id="{B1E50E95-74BA-4BBB-BB17-03C45E3504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980307" y="11210458"/>
              <a:ext cx="394908" cy="394908"/>
            </a:xfrm>
            <a:prstGeom prst="rect">
              <a:avLst/>
            </a:prstGeom>
          </p:spPr>
        </p:pic>
      </p:grpSp>
      <p:grpSp>
        <p:nvGrpSpPr>
          <p:cNvPr id="84" name="Group 83">
            <a:extLst>
              <a:ext uri="{FF2B5EF4-FFF2-40B4-BE49-F238E27FC236}">
                <a16:creationId xmlns:a16="http://schemas.microsoft.com/office/drawing/2014/main" id="{D6B748D1-52C3-49CE-91CE-B02DAFF1062D}"/>
              </a:ext>
            </a:extLst>
          </p:cNvPr>
          <p:cNvGrpSpPr/>
          <p:nvPr/>
        </p:nvGrpSpPr>
        <p:grpSpPr>
          <a:xfrm>
            <a:off x="16648667" y="651098"/>
            <a:ext cx="720000" cy="720000"/>
            <a:chOff x="18901419" y="8874625"/>
            <a:chExt cx="720000" cy="720000"/>
          </a:xfrm>
        </p:grpSpPr>
        <p:sp>
          <p:nvSpPr>
            <p:cNvPr id="87" name="Oval 86">
              <a:hlinkClick r:id="rId12" action="ppaction://hlinksldjump"/>
              <a:extLst>
                <a:ext uri="{FF2B5EF4-FFF2-40B4-BE49-F238E27FC236}">
                  <a16:creationId xmlns:a16="http://schemas.microsoft.com/office/drawing/2014/main" id="{61E9F9D0-7663-494F-ACC2-02D7D6AD5062}"/>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95" name="Graphic 94" descr="Judge female outline">
              <a:hlinkClick r:id="rId12" action="ppaction://hlinksldjump"/>
              <a:extLst>
                <a:ext uri="{FF2B5EF4-FFF2-40B4-BE49-F238E27FC236}">
                  <a16:creationId xmlns:a16="http://schemas.microsoft.com/office/drawing/2014/main" id="{25AFD514-45AD-44FE-9AAF-3EFAF10310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004543" y="8991289"/>
              <a:ext cx="486669" cy="486669"/>
            </a:xfrm>
            <a:prstGeom prst="rect">
              <a:avLst/>
            </a:prstGeom>
          </p:spPr>
        </p:pic>
      </p:grpSp>
      <p:grpSp>
        <p:nvGrpSpPr>
          <p:cNvPr id="96" name="Group 95">
            <a:extLst>
              <a:ext uri="{FF2B5EF4-FFF2-40B4-BE49-F238E27FC236}">
                <a16:creationId xmlns:a16="http://schemas.microsoft.com/office/drawing/2014/main" id="{0185A2A0-C1AF-4ED1-AE30-90245358AE89}"/>
              </a:ext>
            </a:extLst>
          </p:cNvPr>
          <p:cNvGrpSpPr/>
          <p:nvPr/>
        </p:nvGrpSpPr>
        <p:grpSpPr>
          <a:xfrm>
            <a:off x="14984224" y="657240"/>
            <a:ext cx="720000" cy="720000"/>
            <a:chOff x="18901419" y="8072301"/>
            <a:chExt cx="720000" cy="720000"/>
          </a:xfrm>
        </p:grpSpPr>
        <p:sp>
          <p:nvSpPr>
            <p:cNvPr id="97" name="Oval 96">
              <a:hlinkClick r:id="rId15" action="ppaction://hlinksldjump"/>
              <a:extLst>
                <a:ext uri="{FF2B5EF4-FFF2-40B4-BE49-F238E27FC236}">
                  <a16:creationId xmlns:a16="http://schemas.microsoft.com/office/drawing/2014/main" id="{6827191D-CD31-4D2D-AB71-6520CFA3D52F}"/>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98" name="Graphic 97" descr="Chat outline">
              <a:hlinkClick r:id="rId15" action="ppaction://hlinksldjump"/>
              <a:extLst>
                <a:ext uri="{FF2B5EF4-FFF2-40B4-BE49-F238E27FC236}">
                  <a16:creationId xmlns:a16="http://schemas.microsoft.com/office/drawing/2014/main" id="{A79AFD9D-901C-4E7E-9234-D92CF725E7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004543" y="8217420"/>
              <a:ext cx="499095" cy="499095"/>
            </a:xfrm>
            <a:prstGeom prst="rect">
              <a:avLst/>
            </a:prstGeom>
          </p:spPr>
        </p:pic>
      </p:grpSp>
      <p:sp>
        <p:nvSpPr>
          <p:cNvPr id="99" name="Oval 98">
            <a:hlinkClick r:id="rId18" action="ppaction://hlinksldjump"/>
            <a:extLst>
              <a:ext uri="{FF2B5EF4-FFF2-40B4-BE49-F238E27FC236}">
                <a16:creationId xmlns:a16="http://schemas.microsoft.com/office/drawing/2014/main" id="{10DA706A-85F9-48F6-89BD-C3B30ED265B9}"/>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100" name="Text Box 2">
            <a:extLst>
              <a:ext uri="{FF2B5EF4-FFF2-40B4-BE49-F238E27FC236}">
                <a16:creationId xmlns:a16="http://schemas.microsoft.com/office/drawing/2014/main" id="{B25CF919-7B01-4E32-A091-34C22A3BA510}"/>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101" name="Oval 100">
            <a:hlinkClick r:id="" action="ppaction://hlinkshowjump?jump=firstslide"/>
            <a:extLst>
              <a:ext uri="{FF2B5EF4-FFF2-40B4-BE49-F238E27FC236}">
                <a16:creationId xmlns:a16="http://schemas.microsoft.com/office/drawing/2014/main" id="{FF72FD20-3990-4EC1-B8BC-096E9814EC77}"/>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Freeform 4">
            <a:hlinkClick r:id="" action="ppaction://hlinkshowjump?jump=firstslide"/>
            <a:extLst>
              <a:ext uri="{FF2B5EF4-FFF2-40B4-BE49-F238E27FC236}">
                <a16:creationId xmlns:a16="http://schemas.microsoft.com/office/drawing/2014/main" id="{F67D9521-B896-4960-AF6D-CBFE7641C56A}"/>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103" name="Slide Number Placeholder 1">
            <a:extLst>
              <a:ext uri="{FF2B5EF4-FFF2-40B4-BE49-F238E27FC236}">
                <a16:creationId xmlns:a16="http://schemas.microsoft.com/office/drawing/2014/main" id="{BF1657F8-6727-40E5-853C-F934BE217A4F}"/>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104" name="Group 103">
            <a:extLst>
              <a:ext uri="{FF2B5EF4-FFF2-40B4-BE49-F238E27FC236}">
                <a16:creationId xmlns:a16="http://schemas.microsoft.com/office/drawing/2014/main" id="{FE147484-3851-48A2-872E-97A197591F0F}"/>
              </a:ext>
            </a:extLst>
          </p:cNvPr>
          <p:cNvGrpSpPr/>
          <p:nvPr/>
        </p:nvGrpSpPr>
        <p:grpSpPr>
          <a:xfrm>
            <a:off x="17964546" y="667841"/>
            <a:ext cx="720000" cy="720000"/>
            <a:chOff x="18631604" y="2269176"/>
            <a:chExt cx="720000" cy="720000"/>
          </a:xfrm>
          <a:solidFill>
            <a:schemeClr val="accent1"/>
          </a:solidFill>
        </p:grpSpPr>
        <p:sp>
          <p:nvSpPr>
            <p:cNvPr id="105" name="Oval 104">
              <a:hlinkClick r:id="rId19" action="ppaction://hlinksldjump"/>
              <a:extLst>
                <a:ext uri="{FF2B5EF4-FFF2-40B4-BE49-F238E27FC236}">
                  <a16:creationId xmlns:a16="http://schemas.microsoft.com/office/drawing/2014/main" id="{370E2F10-5072-47ED-9331-ABD045A7CBDD}"/>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06" name="TextBox 105">
              <a:hlinkClick r:id="rId19" action="ppaction://hlinksldjump"/>
              <a:extLst>
                <a:ext uri="{FF2B5EF4-FFF2-40B4-BE49-F238E27FC236}">
                  <a16:creationId xmlns:a16="http://schemas.microsoft.com/office/drawing/2014/main" id="{A1B235EE-BACA-4150-AE22-4169FE06DDE2}"/>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107" name="Group 106">
            <a:extLst>
              <a:ext uri="{FF2B5EF4-FFF2-40B4-BE49-F238E27FC236}">
                <a16:creationId xmlns:a16="http://schemas.microsoft.com/office/drawing/2014/main" id="{73D949FE-B5BC-4D7E-87EC-8422E68ED97A}"/>
              </a:ext>
            </a:extLst>
          </p:cNvPr>
          <p:cNvGrpSpPr/>
          <p:nvPr/>
        </p:nvGrpSpPr>
        <p:grpSpPr>
          <a:xfrm>
            <a:off x="18787479" y="639958"/>
            <a:ext cx="720000" cy="720000"/>
            <a:chOff x="18631604" y="2269176"/>
            <a:chExt cx="720000" cy="720000"/>
          </a:xfrm>
          <a:solidFill>
            <a:schemeClr val="accent1"/>
          </a:solidFill>
        </p:grpSpPr>
        <p:sp>
          <p:nvSpPr>
            <p:cNvPr id="108" name="Oval 107">
              <a:hlinkClick r:id="rId20" action="ppaction://hlinksldjump"/>
              <a:extLst>
                <a:ext uri="{FF2B5EF4-FFF2-40B4-BE49-F238E27FC236}">
                  <a16:creationId xmlns:a16="http://schemas.microsoft.com/office/drawing/2014/main" id="{01206285-C5A7-4F5A-87B4-6A8CD518C2B5}"/>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109" name="TextBox 108">
              <a:hlinkClick r:id="rId20" action="ppaction://hlinksldjump"/>
              <a:extLst>
                <a:ext uri="{FF2B5EF4-FFF2-40B4-BE49-F238E27FC236}">
                  <a16:creationId xmlns:a16="http://schemas.microsoft.com/office/drawing/2014/main" id="{F03D68D7-CE1A-43A3-8134-86C721FA90F6}"/>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110" name="Graphic 109" descr="Open book outline">
            <a:hlinkClick r:id="rId18" action="ppaction://hlinksldjump"/>
            <a:extLst>
              <a:ext uri="{FF2B5EF4-FFF2-40B4-BE49-F238E27FC236}">
                <a16:creationId xmlns:a16="http://schemas.microsoft.com/office/drawing/2014/main" id="{27D93BF3-60DB-4EBA-888F-C32D05A61C6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5912319" y="787717"/>
            <a:ext cx="519085" cy="519085"/>
          </a:xfrm>
          <a:prstGeom prst="rect">
            <a:avLst/>
          </a:prstGeom>
        </p:spPr>
      </p:pic>
    </p:spTree>
    <p:extLst>
      <p:ext uri="{BB962C8B-B14F-4D97-AF65-F5344CB8AC3E}">
        <p14:creationId xmlns:p14="http://schemas.microsoft.com/office/powerpoint/2010/main" val="420765102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78370-9FC4-4E28-A896-A9BA4CADFDA7}"/>
              </a:ext>
            </a:extLst>
          </p:cNvPr>
          <p:cNvSpPr>
            <a:spLocks noGrp="1"/>
          </p:cNvSpPr>
          <p:nvPr>
            <p:ph type="title"/>
          </p:nvPr>
        </p:nvSpPr>
        <p:spPr>
          <a:xfrm>
            <a:off x="1218400" y="1784921"/>
            <a:ext cx="4720810" cy="688231"/>
          </a:xfrm>
        </p:spPr>
        <p:txBody>
          <a:bodyPr/>
          <a:lstStyle/>
          <a:p>
            <a:r>
              <a:rPr lang="en-GB" sz="4000">
                <a:solidFill>
                  <a:srgbClr val="638B9F"/>
                </a:solidFill>
                <a:effectLst/>
              </a:rPr>
              <a:t>ESIA process steps</a:t>
            </a:r>
            <a:endParaRPr lang="en-GB" sz="4000">
              <a:solidFill>
                <a:srgbClr val="638B9F"/>
              </a:solidFill>
            </a:endParaRPr>
          </a:p>
        </p:txBody>
      </p:sp>
      <p:graphicFrame>
        <p:nvGraphicFramePr>
          <p:cNvPr id="6" name="Table 5">
            <a:extLst>
              <a:ext uri="{FF2B5EF4-FFF2-40B4-BE49-F238E27FC236}">
                <a16:creationId xmlns:a16="http://schemas.microsoft.com/office/drawing/2014/main" id="{9E466066-214E-4508-BBC7-BCC3855D5860}"/>
              </a:ext>
            </a:extLst>
          </p:cNvPr>
          <p:cNvGraphicFramePr>
            <a:graphicFrameLocks noGrp="1"/>
          </p:cNvGraphicFramePr>
          <p:nvPr>
            <p:extLst>
              <p:ext uri="{D42A27DB-BD31-4B8C-83A1-F6EECF244321}">
                <p14:modId xmlns:p14="http://schemas.microsoft.com/office/powerpoint/2010/main" val="2628676767"/>
              </p:ext>
            </p:extLst>
          </p:nvPr>
        </p:nvGraphicFramePr>
        <p:xfrm>
          <a:off x="1218397" y="8303878"/>
          <a:ext cx="8562479" cy="3249205"/>
        </p:xfrm>
        <a:graphic>
          <a:graphicData uri="http://schemas.openxmlformats.org/drawingml/2006/table">
            <a:tbl>
              <a:tblPr firstRow="1" firstCol="1" bandRow="1">
                <a:tableStyleId>{5C22544A-7EE6-4342-B048-85BDC9FD1C3A}</a:tableStyleId>
              </a:tblPr>
              <a:tblGrid>
                <a:gridCol w="8562479">
                  <a:extLst>
                    <a:ext uri="{9D8B030D-6E8A-4147-A177-3AD203B41FA5}">
                      <a16:colId xmlns:a16="http://schemas.microsoft.com/office/drawing/2014/main" val="1124102358"/>
                    </a:ext>
                  </a:extLst>
                </a:gridCol>
              </a:tblGrid>
              <a:tr h="410827">
                <a:tc>
                  <a:txBody>
                    <a:bodyPr/>
                    <a:lstStyle/>
                    <a:p>
                      <a:pPr algn="l">
                        <a:lnSpc>
                          <a:spcPct val="100000"/>
                        </a:lnSpc>
                      </a:pPr>
                      <a:r>
                        <a:rPr lang="en-GB" sz="1800" b="0">
                          <a:solidFill>
                            <a:schemeClr val="bg1"/>
                          </a:solidFill>
                          <a:effectLst/>
                          <a:latin typeface="Lucida Sans Unicode" panose="020B0602030504020204" pitchFamily="34" charset="0"/>
                          <a:cs typeface="Lucida Sans Unicode" panose="020B0602030504020204" pitchFamily="34" charset="0"/>
                        </a:rPr>
                        <a:t>EACOP (Ugandan part)</a:t>
                      </a:r>
                      <a:endParaRPr lang="en-GB" sz="1200" b="0">
                        <a:solidFill>
                          <a:schemeClr val="bg1"/>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rgbClr val="638B9F"/>
                    </a:solidFill>
                  </a:tcPr>
                </a:tc>
                <a:extLst>
                  <a:ext uri="{0D108BD9-81ED-4DB2-BD59-A6C34878D82A}">
                    <a16:rowId xmlns:a16="http://schemas.microsoft.com/office/drawing/2014/main" val="1638093173"/>
                  </a:ext>
                </a:extLst>
              </a:tr>
              <a:tr h="2560114">
                <a:tc>
                  <a:txBody>
                    <a:bodyPr/>
                    <a:lstStyle/>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July 2017 -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Scoping report submitted, jointly reviewed by NEMA and NCEA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January 2019 – ESIA submitted to NEMA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July 2019 -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NCEA  contributed to a joint quality review workshop with lead agencies and district officials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November 2019 - stakeholder consultation where affected districts were clustered in 3 public hearing events.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February 2020 - draft revised ESIA submitted.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September 2020 –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The NCEA reviewed updated ESIA</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November 2020 – NEMA issued Environmental Certificate</a:t>
                      </a:r>
                    </a:p>
                    <a:p>
                      <a:pPr algn="l" defTabSz="914400" rtl="0" eaLnBrk="1" latinLnBrk="0" hangingPunct="1">
                        <a:lnSpc>
                          <a:spcPct val="150000"/>
                        </a:lnSpc>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The transboundary nature of EACOP is complicated: NEMC (Tanzania) reviewed the ESIA on the Tanzanian territory and issued an Environmental Certificate before NEMA did. </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chemeClr val="bg1"/>
                    </a:solidFill>
                  </a:tcPr>
                </a:tc>
                <a:extLst>
                  <a:ext uri="{0D108BD9-81ED-4DB2-BD59-A6C34878D82A}">
                    <a16:rowId xmlns:a16="http://schemas.microsoft.com/office/drawing/2014/main" val="1734204015"/>
                  </a:ext>
                </a:extLst>
              </a:tr>
            </a:tbl>
          </a:graphicData>
        </a:graphic>
      </p:graphicFrame>
      <p:graphicFrame>
        <p:nvGraphicFramePr>
          <p:cNvPr id="2" name="Table 1">
            <a:extLst>
              <a:ext uri="{FF2B5EF4-FFF2-40B4-BE49-F238E27FC236}">
                <a16:creationId xmlns:a16="http://schemas.microsoft.com/office/drawing/2014/main" id="{3790E94E-F5CB-4FA9-8C82-5C2FC2A50483}"/>
              </a:ext>
            </a:extLst>
          </p:cNvPr>
          <p:cNvGraphicFramePr>
            <a:graphicFrameLocks noGrp="1"/>
          </p:cNvGraphicFramePr>
          <p:nvPr>
            <p:extLst>
              <p:ext uri="{D42A27DB-BD31-4B8C-83A1-F6EECF244321}">
                <p14:modId xmlns:p14="http://schemas.microsoft.com/office/powerpoint/2010/main" val="2899612482"/>
              </p:ext>
            </p:extLst>
          </p:nvPr>
        </p:nvGraphicFramePr>
        <p:xfrm>
          <a:off x="1218397" y="5544517"/>
          <a:ext cx="8562479" cy="2531725"/>
        </p:xfrm>
        <a:graphic>
          <a:graphicData uri="http://schemas.openxmlformats.org/drawingml/2006/table">
            <a:tbl>
              <a:tblPr firstRow="1" firstCol="1" bandRow="1">
                <a:tableStyleId>{5C22544A-7EE6-4342-B048-85BDC9FD1C3A}</a:tableStyleId>
              </a:tblPr>
              <a:tblGrid>
                <a:gridCol w="8562479">
                  <a:extLst>
                    <a:ext uri="{9D8B030D-6E8A-4147-A177-3AD203B41FA5}">
                      <a16:colId xmlns:a16="http://schemas.microsoft.com/office/drawing/2014/main" val="962460478"/>
                    </a:ext>
                  </a:extLst>
                </a:gridCol>
              </a:tblGrid>
              <a:tr h="516307">
                <a:tc>
                  <a:txBody>
                    <a:bodyPr/>
                    <a:lstStyle/>
                    <a:p>
                      <a:pPr algn="l">
                        <a:lnSpc>
                          <a:spcPct val="100000"/>
                        </a:lnSpc>
                      </a:pPr>
                      <a:r>
                        <a:rPr lang="en-GB" sz="1800" b="0">
                          <a:solidFill>
                            <a:schemeClr val="bg1"/>
                          </a:solidFill>
                          <a:effectLst/>
                          <a:latin typeface="Lucida Sans Unicode" panose="020B0602030504020204" pitchFamily="34" charset="0"/>
                          <a:cs typeface="Lucida Sans Unicode" panose="020B0602030504020204" pitchFamily="34" charset="0"/>
                        </a:rPr>
                        <a:t>Kingfisher</a:t>
                      </a:r>
                      <a:endParaRPr lang="en-GB" sz="1200" b="0">
                        <a:solidFill>
                          <a:schemeClr val="bg1"/>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rgbClr val="638B9F"/>
                    </a:solidFill>
                  </a:tcPr>
                </a:tc>
                <a:extLst>
                  <a:ext uri="{0D108BD9-81ED-4DB2-BD59-A6C34878D82A}">
                    <a16:rowId xmlns:a16="http://schemas.microsoft.com/office/drawing/2014/main" val="2969983715"/>
                  </a:ext>
                </a:extLst>
              </a:tr>
              <a:tr h="1939337">
                <a:tc>
                  <a:txBody>
                    <a:bodyPr/>
                    <a:lstStyle/>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September 2015 – Scoping report submitted</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December 2018 - ESIA submitted to NEMA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February 2019 –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the NCEA  contributed to a joint review with lead agencies and district officials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June 2019 - Public hearings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November 2019 – updated ESIA after sending review comments and those made during the public hearings to CNOOC</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February 2020 -  NEMA issued Environmental Certificate.</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solidFill>
                      <a:schemeClr val="bg1"/>
                    </a:solidFill>
                  </a:tcPr>
                </a:tc>
                <a:extLst>
                  <a:ext uri="{0D108BD9-81ED-4DB2-BD59-A6C34878D82A}">
                    <a16:rowId xmlns:a16="http://schemas.microsoft.com/office/drawing/2014/main" val="2953802380"/>
                  </a:ext>
                </a:extLst>
              </a:tr>
            </a:tbl>
          </a:graphicData>
        </a:graphic>
      </p:graphicFrame>
      <p:graphicFrame>
        <p:nvGraphicFramePr>
          <p:cNvPr id="3" name="Table 2">
            <a:extLst>
              <a:ext uri="{FF2B5EF4-FFF2-40B4-BE49-F238E27FC236}">
                <a16:creationId xmlns:a16="http://schemas.microsoft.com/office/drawing/2014/main" id="{7DCECDD2-B858-4069-AE52-13151A78E047}"/>
              </a:ext>
            </a:extLst>
          </p:cNvPr>
          <p:cNvGraphicFramePr>
            <a:graphicFrameLocks noGrp="1"/>
          </p:cNvGraphicFramePr>
          <p:nvPr>
            <p:extLst>
              <p:ext uri="{D42A27DB-BD31-4B8C-83A1-F6EECF244321}">
                <p14:modId xmlns:p14="http://schemas.microsoft.com/office/powerpoint/2010/main" val="403933513"/>
              </p:ext>
            </p:extLst>
          </p:nvPr>
        </p:nvGraphicFramePr>
        <p:xfrm>
          <a:off x="1211973" y="2619393"/>
          <a:ext cx="8616535" cy="2733061"/>
        </p:xfrm>
        <a:graphic>
          <a:graphicData uri="http://schemas.openxmlformats.org/drawingml/2006/table">
            <a:tbl>
              <a:tblPr firstRow="1" firstCol="1" bandRow="1">
                <a:tableStyleId>{5C22544A-7EE6-4342-B048-85BDC9FD1C3A}</a:tableStyleId>
              </a:tblPr>
              <a:tblGrid>
                <a:gridCol w="8616535">
                  <a:extLst>
                    <a:ext uri="{9D8B030D-6E8A-4147-A177-3AD203B41FA5}">
                      <a16:colId xmlns:a16="http://schemas.microsoft.com/office/drawing/2014/main" val="457576745"/>
                    </a:ext>
                  </a:extLst>
                </a:gridCol>
              </a:tblGrid>
              <a:tr h="426857">
                <a:tc>
                  <a:txBody>
                    <a:bodyPr/>
                    <a:lstStyle/>
                    <a:p>
                      <a:pPr algn="l">
                        <a:lnSpc>
                          <a:spcPct val="100000"/>
                        </a:lnSpc>
                      </a:pPr>
                      <a:r>
                        <a:rPr lang="en-GB" sz="1800" b="0">
                          <a:solidFill>
                            <a:schemeClr val="bg1"/>
                          </a:solidFill>
                          <a:effectLst/>
                          <a:latin typeface="Lucida Sans Unicode" panose="020B0602030504020204" pitchFamily="34" charset="0"/>
                          <a:cs typeface="Lucida Sans Unicode" panose="020B0602030504020204" pitchFamily="34" charset="0"/>
                        </a:rPr>
                        <a:t>Tilenga </a:t>
                      </a:r>
                      <a:endParaRPr lang="en-GB" sz="1200" b="0">
                        <a:solidFill>
                          <a:schemeClr val="bg1"/>
                        </a:solidFill>
                        <a:effectLst/>
                        <a:latin typeface="Lucida Sans Unicode" panose="020B0602030504020204" pitchFamily="34" charset="0"/>
                        <a:ea typeface="Times New Roman" panose="02020603050405020304" pitchFamily="18" charset="0"/>
                        <a:cs typeface="Lucida Sans Unicode" panose="020B0602030504020204" pitchFamily="34" charset="0"/>
                      </a:endParaRPr>
                    </a:p>
                  </a:txBody>
                  <a:tcPr marL="59019" marR="59019" marT="59019" marB="59019" anchor="ctr">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lnTlToBr w="12700" cmpd="sng">
                      <a:noFill/>
                      <a:prstDash val="solid"/>
                    </a:lnTlToBr>
                    <a:lnBlToTr w="12700" cmpd="sng">
                      <a:noFill/>
                      <a:prstDash val="solid"/>
                    </a:lnBlToTr>
                    <a:solidFill>
                      <a:srgbClr val="638B9F"/>
                    </a:solidFill>
                  </a:tcPr>
                </a:tc>
                <a:extLst>
                  <a:ext uri="{0D108BD9-81ED-4DB2-BD59-A6C34878D82A}">
                    <a16:rowId xmlns:a16="http://schemas.microsoft.com/office/drawing/2014/main" val="1627006524"/>
                  </a:ext>
                </a:extLst>
              </a:tr>
              <a:tr h="2306204">
                <a:tc>
                  <a:txBody>
                    <a:bodyPr/>
                    <a:lstStyle/>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December 2015 - scoping report submitted</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May 2018 – ESIA submitted to NEMA</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July 2018 -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The NCEA contributed to a joint review workshop with lead agencies and district officials</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November 2018 - Public hearings </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February 2019 – Total / ESIA consultant submit updated ESMP</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March 2019 – NEMA issued Environmental Certificate.</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Autumn 2020: updated ESMP submitted to NEMA</a:t>
                      </a:r>
                    </a:p>
                    <a:p>
                      <a:pPr marL="342900" lvl="0" indent="-342900" algn="l" defTabSz="914400" rtl="0" eaLnBrk="1" latinLnBrk="0" hangingPunct="1">
                        <a:lnSpc>
                          <a:spcPct val="150000"/>
                        </a:lnSpc>
                        <a:buFont typeface="Symbol" panose="05050102010706020507" pitchFamily="18" charset="2"/>
                        <a:buChar char=""/>
                      </a:pPr>
                      <a:r>
                        <a:rPr lang="en-GB" sz="1200" b="0" kern="1200">
                          <a:solidFill>
                            <a:schemeClr val="tx1"/>
                          </a:solidFill>
                          <a:effectLst/>
                          <a:latin typeface="Lucida Sans Unicode" panose="020B0602030504020204" pitchFamily="34" charset="0"/>
                          <a:ea typeface="+mn-ea"/>
                          <a:cs typeface="Lucida Sans Unicode" panose="020B0602030504020204" pitchFamily="34" charset="0"/>
                        </a:rPr>
                        <a:t>August 2021: </a:t>
                      </a:r>
                      <a:r>
                        <a:rPr lang="en-GB" sz="1200" b="1" kern="1200">
                          <a:solidFill>
                            <a:schemeClr val="tx1"/>
                          </a:solidFill>
                          <a:effectLst/>
                          <a:latin typeface="Lucida Sans Unicode" panose="020B0602030504020204" pitchFamily="34" charset="0"/>
                          <a:ea typeface="+mn-ea"/>
                          <a:cs typeface="Lucida Sans Unicode" panose="020B0602030504020204" pitchFamily="34" charset="0"/>
                        </a:rPr>
                        <a:t>ESMP reviewed by NEMA with input from NCEA</a:t>
                      </a:r>
                    </a:p>
                  </a:txBody>
                  <a:tcPr marL="59019" marR="59019" marT="59019" marB="59019">
                    <a:lnL w="12700" cap="flat" cmpd="sng" algn="ctr">
                      <a:solidFill>
                        <a:srgbClr val="6B8EAC"/>
                      </a:solidFill>
                      <a:prstDash val="solid"/>
                      <a:round/>
                      <a:headEnd type="none" w="med" len="med"/>
                      <a:tailEnd type="none" w="med" len="med"/>
                    </a:lnL>
                    <a:lnR w="12700" cap="flat" cmpd="sng" algn="ctr">
                      <a:solidFill>
                        <a:srgbClr val="6B8EAC"/>
                      </a:solidFill>
                      <a:prstDash val="solid"/>
                      <a:round/>
                      <a:headEnd type="none" w="med" len="med"/>
                      <a:tailEnd type="none" w="med" len="med"/>
                    </a:lnR>
                    <a:lnT w="12700" cap="flat" cmpd="sng" algn="ctr">
                      <a:solidFill>
                        <a:srgbClr val="6B8EAC"/>
                      </a:solidFill>
                      <a:prstDash val="solid"/>
                      <a:round/>
                      <a:headEnd type="none" w="med" len="med"/>
                      <a:tailEnd type="none" w="med" len="med"/>
                    </a:lnT>
                    <a:lnB w="12700" cap="flat" cmpd="sng" algn="ctr">
                      <a:solidFill>
                        <a:srgbClr val="6B8EA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3199276"/>
                  </a:ext>
                </a:extLst>
              </a:tr>
            </a:tbl>
          </a:graphicData>
        </a:graphic>
      </p:graphicFrame>
      <p:grpSp>
        <p:nvGrpSpPr>
          <p:cNvPr id="8" name="Group 7">
            <a:extLst>
              <a:ext uri="{FF2B5EF4-FFF2-40B4-BE49-F238E27FC236}">
                <a16:creationId xmlns:a16="http://schemas.microsoft.com/office/drawing/2014/main" id="{6F51E616-AE53-4081-B38D-07A427E65C34}"/>
              </a:ext>
            </a:extLst>
          </p:cNvPr>
          <p:cNvGrpSpPr/>
          <p:nvPr/>
        </p:nvGrpSpPr>
        <p:grpSpPr>
          <a:xfrm>
            <a:off x="9058766" y="2502816"/>
            <a:ext cx="648000" cy="648000"/>
            <a:chOff x="9065192" y="2622353"/>
            <a:chExt cx="648000" cy="648000"/>
          </a:xfrm>
        </p:grpSpPr>
        <p:pic>
          <p:nvPicPr>
            <p:cNvPr id="54" name="Graphic 53" descr="Laptop outline">
              <a:hlinkClick r:id="rId3"/>
              <a:extLst>
                <a:ext uri="{FF2B5EF4-FFF2-40B4-BE49-F238E27FC236}">
                  <a16:creationId xmlns:a16="http://schemas.microsoft.com/office/drawing/2014/main" id="{4F95DBFD-D54C-4247-9D1D-DB7F012841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5192" y="2622353"/>
              <a:ext cx="648000" cy="648000"/>
            </a:xfrm>
            <a:prstGeom prst="rect">
              <a:avLst/>
            </a:prstGeom>
          </p:spPr>
        </p:pic>
        <p:sp>
          <p:nvSpPr>
            <p:cNvPr id="57" name="TextBox 56">
              <a:extLst>
                <a:ext uri="{FF2B5EF4-FFF2-40B4-BE49-F238E27FC236}">
                  <a16:creationId xmlns:a16="http://schemas.microsoft.com/office/drawing/2014/main" id="{EDA6A563-689D-4AFE-867A-C34A1199B908}"/>
                </a:ext>
              </a:extLst>
            </p:cNvPr>
            <p:cNvSpPr txBox="1"/>
            <p:nvPr/>
          </p:nvSpPr>
          <p:spPr>
            <a:xfrm>
              <a:off x="9107562" y="2810932"/>
              <a:ext cx="562548" cy="184666"/>
            </a:xfrm>
            <a:prstGeom prst="rect">
              <a:avLst/>
            </a:prstGeom>
            <a:noFill/>
          </p:spPr>
          <p:txBody>
            <a:bodyPr wrap="square" lIns="0" tIns="0" rIns="0" bIns="0" rtlCol="0">
              <a:spAutoFit/>
            </a:bodyPr>
            <a:lstStyle/>
            <a:p>
              <a:pPr algn="ctr"/>
              <a:r>
                <a:rPr lang="nl-NL" sz="1200">
                  <a:solidFill>
                    <a:schemeClr val="bg2"/>
                  </a:solidFill>
                  <a:hlinkClick r:id="rId3">
                    <a:extLst>
                      <a:ext uri="{A12FA001-AC4F-418D-AE19-62706E023703}">
                        <ahyp:hlinkClr xmlns:ahyp="http://schemas.microsoft.com/office/drawing/2018/hyperlinkcolor" val="tx"/>
                      </a:ext>
                    </a:extLst>
                  </a:hlinkClick>
                </a:rPr>
                <a:t>info</a:t>
              </a:r>
              <a:endParaRPr lang="en-GB" sz="1200">
                <a:solidFill>
                  <a:schemeClr val="bg2"/>
                </a:solidFill>
              </a:endParaRPr>
            </a:p>
          </p:txBody>
        </p:sp>
      </p:grpSp>
      <p:grpSp>
        <p:nvGrpSpPr>
          <p:cNvPr id="67" name="Group 66">
            <a:extLst>
              <a:ext uri="{FF2B5EF4-FFF2-40B4-BE49-F238E27FC236}">
                <a16:creationId xmlns:a16="http://schemas.microsoft.com/office/drawing/2014/main" id="{395BC215-6F5A-4AB9-AE81-AAFC1A539975}"/>
              </a:ext>
            </a:extLst>
          </p:cNvPr>
          <p:cNvGrpSpPr/>
          <p:nvPr/>
        </p:nvGrpSpPr>
        <p:grpSpPr>
          <a:xfrm>
            <a:off x="9065191" y="5490349"/>
            <a:ext cx="648000" cy="648000"/>
            <a:chOff x="9834934" y="5579591"/>
            <a:chExt cx="648000" cy="648000"/>
          </a:xfrm>
        </p:grpSpPr>
        <p:pic>
          <p:nvPicPr>
            <p:cNvPr id="60" name="Graphic 59" descr="Laptop outline">
              <a:hlinkClick r:id="rId6"/>
              <a:extLst>
                <a:ext uri="{FF2B5EF4-FFF2-40B4-BE49-F238E27FC236}">
                  <a16:creationId xmlns:a16="http://schemas.microsoft.com/office/drawing/2014/main" id="{627E8F13-CC34-4A7A-A6F1-459164A8F6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4934" y="5579591"/>
              <a:ext cx="648000" cy="648000"/>
            </a:xfrm>
            <a:prstGeom prst="rect">
              <a:avLst/>
            </a:prstGeom>
          </p:spPr>
        </p:pic>
        <p:sp>
          <p:nvSpPr>
            <p:cNvPr id="61" name="TextBox 60">
              <a:extLst>
                <a:ext uri="{FF2B5EF4-FFF2-40B4-BE49-F238E27FC236}">
                  <a16:creationId xmlns:a16="http://schemas.microsoft.com/office/drawing/2014/main" id="{DF971719-CF25-488E-9747-620CC00B0615}"/>
                </a:ext>
              </a:extLst>
            </p:cNvPr>
            <p:cNvSpPr txBox="1"/>
            <p:nvPr/>
          </p:nvSpPr>
          <p:spPr>
            <a:xfrm>
              <a:off x="9872409" y="5768053"/>
              <a:ext cx="562548" cy="184666"/>
            </a:xfrm>
            <a:prstGeom prst="rect">
              <a:avLst/>
            </a:prstGeom>
            <a:noFill/>
          </p:spPr>
          <p:txBody>
            <a:bodyPr wrap="square" lIns="0" tIns="0" rIns="0" bIns="0" rtlCol="0">
              <a:spAutoFit/>
            </a:bodyPr>
            <a:lstStyle/>
            <a:p>
              <a:pPr algn="ctr"/>
              <a:r>
                <a:rPr lang="nl-NL" sz="1200">
                  <a:solidFill>
                    <a:schemeClr val="bg2"/>
                  </a:solidFill>
                  <a:hlinkClick r:id="rId6">
                    <a:extLst>
                      <a:ext uri="{A12FA001-AC4F-418D-AE19-62706E023703}">
                        <ahyp:hlinkClr xmlns:ahyp="http://schemas.microsoft.com/office/drawing/2018/hyperlinkcolor" val="tx"/>
                      </a:ext>
                    </a:extLst>
                  </a:hlinkClick>
                </a:rPr>
                <a:t>info</a:t>
              </a:r>
              <a:endParaRPr lang="en-GB" sz="1200">
                <a:solidFill>
                  <a:schemeClr val="bg2"/>
                </a:solidFill>
              </a:endParaRPr>
            </a:p>
          </p:txBody>
        </p:sp>
      </p:grpSp>
      <p:grpSp>
        <p:nvGrpSpPr>
          <p:cNvPr id="9" name="Group 8">
            <a:extLst>
              <a:ext uri="{FF2B5EF4-FFF2-40B4-BE49-F238E27FC236}">
                <a16:creationId xmlns:a16="http://schemas.microsoft.com/office/drawing/2014/main" id="{36F09B90-B7EB-4854-A3FE-3C16965C1FB3}"/>
              </a:ext>
            </a:extLst>
          </p:cNvPr>
          <p:cNvGrpSpPr/>
          <p:nvPr/>
        </p:nvGrpSpPr>
        <p:grpSpPr>
          <a:xfrm>
            <a:off x="9065192" y="8171879"/>
            <a:ext cx="648000" cy="648000"/>
            <a:chOff x="9834934" y="8171879"/>
            <a:chExt cx="648000" cy="648000"/>
          </a:xfrm>
        </p:grpSpPr>
        <p:pic>
          <p:nvPicPr>
            <p:cNvPr id="62" name="Graphic 61" descr="Laptop outline">
              <a:hlinkClick r:id="rId7"/>
              <a:extLst>
                <a:ext uri="{FF2B5EF4-FFF2-40B4-BE49-F238E27FC236}">
                  <a16:creationId xmlns:a16="http://schemas.microsoft.com/office/drawing/2014/main" id="{46FA08CD-6F86-4BED-B708-7001582ED4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4934" y="8171879"/>
              <a:ext cx="648000" cy="648000"/>
            </a:xfrm>
            <a:prstGeom prst="rect">
              <a:avLst/>
            </a:prstGeom>
          </p:spPr>
        </p:pic>
        <p:sp>
          <p:nvSpPr>
            <p:cNvPr id="63" name="TextBox 62">
              <a:extLst>
                <a:ext uri="{FF2B5EF4-FFF2-40B4-BE49-F238E27FC236}">
                  <a16:creationId xmlns:a16="http://schemas.microsoft.com/office/drawing/2014/main" id="{03BEC342-0340-4B66-BD9F-2F1C6DA83245}"/>
                </a:ext>
              </a:extLst>
            </p:cNvPr>
            <p:cNvSpPr txBox="1"/>
            <p:nvPr/>
          </p:nvSpPr>
          <p:spPr>
            <a:xfrm>
              <a:off x="9872409" y="8360341"/>
              <a:ext cx="562548" cy="184666"/>
            </a:xfrm>
            <a:prstGeom prst="rect">
              <a:avLst/>
            </a:prstGeom>
            <a:noFill/>
          </p:spPr>
          <p:txBody>
            <a:bodyPr wrap="square" lIns="0" tIns="0" rIns="0" bIns="0" rtlCol="0">
              <a:spAutoFit/>
            </a:bodyPr>
            <a:lstStyle/>
            <a:p>
              <a:pPr algn="ctr"/>
              <a:r>
                <a:rPr lang="nl-NL" sz="1200">
                  <a:solidFill>
                    <a:schemeClr val="bg2"/>
                  </a:solidFill>
                  <a:hlinkClick r:id="rId7">
                    <a:extLst>
                      <a:ext uri="{A12FA001-AC4F-418D-AE19-62706E023703}">
                        <ahyp:hlinkClr xmlns:ahyp="http://schemas.microsoft.com/office/drawing/2018/hyperlinkcolor" val="tx"/>
                      </a:ext>
                    </a:extLst>
                  </a:hlinkClick>
                </a:rPr>
                <a:t>info</a:t>
              </a:r>
              <a:endParaRPr lang="en-GB" sz="1200">
                <a:solidFill>
                  <a:schemeClr val="bg2"/>
                </a:solidFill>
              </a:endParaRPr>
            </a:p>
          </p:txBody>
        </p:sp>
      </p:grpSp>
      <p:pic>
        <p:nvPicPr>
          <p:cNvPr id="64" name="Afbeelding 24">
            <a:extLst>
              <a:ext uri="{FF2B5EF4-FFF2-40B4-BE49-F238E27FC236}">
                <a16:creationId xmlns:a16="http://schemas.microsoft.com/office/drawing/2014/main" id="{BB801700-6168-4F81-A1EE-420483DE7A53}"/>
              </a:ext>
            </a:extLst>
          </p:cNvPr>
          <p:cNvPicPr>
            <a:picLocks noChangeAspect="1"/>
          </p:cNvPicPr>
          <p:nvPr/>
        </p:nvPicPr>
        <p:blipFill rotWithShape="1">
          <a:blip r:embed="rId8">
            <a:extLst>
              <a:ext uri="{28A0092B-C50C-407E-A947-70E740481C1C}">
                <a14:useLocalDpi xmlns:a14="http://schemas.microsoft.com/office/drawing/2010/main" val="0"/>
              </a:ext>
            </a:extLst>
          </a:blip>
          <a:srcRect l="13936" t="19291" r="5742" b="8231"/>
          <a:stretch/>
        </p:blipFill>
        <p:spPr bwMode="auto">
          <a:xfrm>
            <a:off x="16538422" y="5580200"/>
            <a:ext cx="3025503" cy="2042248"/>
          </a:xfrm>
          <a:prstGeom prst="rect">
            <a:avLst/>
          </a:prstGeom>
          <a:noFill/>
          <a:effectLst>
            <a:outerShdw blurRad="50800" dist="38100" dir="2700000" algn="tl" rotWithShape="0">
              <a:prstClr val="black">
                <a:alpha val="40000"/>
              </a:prstClr>
            </a:outerShdw>
          </a:effectLst>
        </p:spPr>
      </p:pic>
      <p:sp>
        <p:nvSpPr>
          <p:cNvPr id="65" name="Content Placeholder 3">
            <a:extLst>
              <a:ext uri="{FF2B5EF4-FFF2-40B4-BE49-F238E27FC236}">
                <a16:creationId xmlns:a16="http://schemas.microsoft.com/office/drawing/2014/main" id="{B2A2748B-873A-4D78-BCEC-600775908FBA}"/>
              </a:ext>
            </a:extLst>
          </p:cNvPr>
          <p:cNvSpPr txBox="1">
            <a:spLocks/>
          </p:cNvSpPr>
          <p:nvPr/>
        </p:nvSpPr>
        <p:spPr bwMode="ltGray">
          <a:xfrm>
            <a:off x="10863350" y="5251051"/>
            <a:ext cx="4720810" cy="3308495"/>
          </a:xfrm>
          <a:prstGeom prst="rect">
            <a:avLst/>
          </a:prstGeom>
          <a:noFill/>
        </p:spPr>
        <p:txBody>
          <a:bodyPr vert="horz" lIns="72000" tIns="72000" rIns="72000" bIns="72000" rtlCol="0">
            <a:noAutofit/>
          </a:bodyPr>
          <a:lstStyle>
            <a:lvl1pPr marL="0" indent="0" algn="l" defTabSz="914400" rtl="0" eaLnBrk="1" latinLnBrk="0" hangingPunct="1">
              <a:lnSpc>
                <a:spcPct val="101000"/>
              </a:lnSpc>
              <a:spcBef>
                <a:spcPts val="0"/>
              </a:spcBef>
              <a:buClr>
                <a:schemeClr val="tx1"/>
              </a:buClr>
              <a:buFontTx/>
              <a:buNone/>
              <a:defRPr lang="nl-NL" sz="2800" b="0" kern="1200" baseline="0" noProof="1">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a:lstStyle>
          <a:p>
            <a:pPr>
              <a:lnSpc>
                <a:spcPct val="150000"/>
              </a:lnSpc>
            </a:pPr>
            <a:r>
              <a:rPr lang="en-GB" sz="1200">
                <a:solidFill>
                  <a:schemeClr val="tx1"/>
                </a:solidFill>
                <a:latin typeface="Lucida Sans Unicode" panose="020B0602030504020204" pitchFamily="34" charset="0"/>
              </a:rPr>
              <a:t>The NCEA’s advisory reports have been quoted in various news- and journal articles. </a:t>
            </a:r>
          </a:p>
          <a:p>
            <a:pPr marL="17145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hlinkClick r:id="rId9"/>
              </a:rPr>
              <a:t>Cut-off and forgotten?: Livelihood disruption, social impacts and food insecurity arising from the East African Crude Oil Pipeline – Tom Ogwang &amp; Frank Vanclay – Energy Research &amp; Social Science</a:t>
            </a:r>
            <a:r>
              <a:rPr lang="en-GB" sz="1200">
                <a:solidFill>
                  <a:schemeClr val="tx1"/>
                </a:solidFill>
                <a:latin typeface="Lucida Sans Unicode" panose="020B0602030504020204" pitchFamily="34" charset="0"/>
              </a:rPr>
              <a:t> – April 2021</a:t>
            </a:r>
          </a:p>
          <a:p>
            <a:pPr marL="171450" lvl="0" indent="-171450">
              <a:lnSpc>
                <a:spcPct val="150000"/>
              </a:lnSpc>
              <a:buFont typeface="Arial" panose="020B0604020202020204" pitchFamily="34" charset="0"/>
              <a:buChar char="•"/>
            </a:pPr>
            <a:r>
              <a:rPr lang="nl-NL" sz="1200">
                <a:solidFill>
                  <a:schemeClr val="tx1"/>
                </a:solidFill>
                <a:latin typeface="Lucida Sans Unicode" panose="020B0602030504020204" pitchFamily="34" charset="0"/>
                <a:hlinkClick r:id="rId10"/>
              </a:rPr>
              <a:t>De olie van Oeganda maakt straks een lange reis door de natuur – Trouw 5 maart 2021</a:t>
            </a:r>
            <a:endParaRPr lang="nl-NL" sz="1200">
              <a:solidFill>
                <a:schemeClr val="tx1"/>
              </a:solidFill>
              <a:latin typeface="Lucida Sans Unicode" panose="020B0602030504020204" pitchFamily="34" charset="0"/>
            </a:endParaRPr>
          </a:p>
          <a:p>
            <a:pPr marL="171450" lvl="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hlinkClick r:id="rId11"/>
              </a:rPr>
              <a:t> Major Oil Pipeline Project Strikes Deep at the Heart of Africa – Fred Pearce YaleEnvironment360 – May 2020</a:t>
            </a:r>
            <a:endParaRPr lang="nl-NL" sz="1200">
              <a:solidFill>
                <a:schemeClr val="tx1"/>
              </a:solidFill>
              <a:latin typeface="Lucida Sans Unicode" panose="020B0602030504020204" pitchFamily="34" charset="0"/>
            </a:endParaRPr>
          </a:p>
          <a:p>
            <a:pPr marL="171450" indent="-171450">
              <a:lnSpc>
                <a:spcPct val="150000"/>
              </a:lnSpc>
              <a:buFont typeface="Arial" panose="020B0604020202020204" pitchFamily="34" charset="0"/>
              <a:buChar char="•"/>
            </a:pPr>
            <a:r>
              <a:rPr lang="en-GB" sz="1200">
                <a:solidFill>
                  <a:schemeClr val="tx1"/>
                </a:solidFill>
                <a:latin typeface="Lucida Sans Unicode" panose="020B0602030504020204" pitchFamily="34" charset="0"/>
                <a:hlinkClick r:id="rId12"/>
              </a:rPr>
              <a:t>Concerns raised over ESIA report for Eacop project - Upstream - July 2019</a:t>
            </a:r>
            <a:r>
              <a:rPr lang="nl-NL" sz="1200">
                <a:solidFill>
                  <a:schemeClr val="tx1"/>
                </a:solidFill>
                <a:latin typeface="Lucida Sans Unicode" panose="020B0602030504020204" pitchFamily="34" charset="0"/>
              </a:rPr>
              <a:t> </a:t>
            </a:r>
          </a:p>
          <a:p>
            <a:pPr marL="171450" lvl="0" indent="-171450">
              <a:lnSpc>
                <a:spcPct val="150000"/>
              </a:lnSpc>
              <a:buFont typeface="Arial" panose="020B0604020202020204" pitchFamily="34" charset="0"/>
              <a:buChar char="•"/>
            </a:pPr>
            <a:endParaRPr lang="nl-NL" sz="1200">
              <a:solidFill>
                <a:schemeClr val="tx1"/>
              </a:solidFill>
              <a:latin typeface="Lucida Sans Unicode" panose="020B0602030504020204" pitchFamily="34" charset="0"/>
            </a:endParaRPr>
          </a:p>
        </p:txBody>
      </p:sp>
      <p:sp>
        <p:nvSpPr>
          <p:cNvPr id="66" name="Text Box 2">
            <a:extLst>
              <a:ext uri="{FF2B5EF4-FFF2-40B4-BE49-F238E27FC236}">
                <a16:creationId xmlns:a16="http://schemas.microsoft.com/office/drawing/2014/main" id="{982DF365-BDF4-4964-A9B7-6F96FEDE7084}"/>
              </a:ext>
            </a:extLst>
          </p:cNvPr>
          <p:cNvSpPr txBox="1">
            <a:spLocks noChangeArrowheads="1"/>
          </p:cNvSpPr>
          <p:nvPr/>
        </p:nvSpPr>
        <p:spPr bwMode="auto">
          <a:xfrm>
            <a:off x="16519215" y="7728587"/>
            <a:ext cx="3025504" cy="45140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ts val="1400"/>
              </a:lnSpc>
            </a:pPr>
            <a:r>
              <a:rPr lang="en-GB" sz="1100">
                <a:effectLst/>
                <a:latin typeface="Lucida Sans Unicode" panose="020B0602030504020204" pitchFamily="34" charset="0"/>
                <a:ea typeface="Times New Roman" panose="02020603050405020304" pitchFamily="18" charset="0"/>
              </a:rPr>
              <a:t>Site visit Kingfisher by NCEA’s group of experts, February 2019</a:t>
            </a:r>
            <a:endParaRPr lang="en-GB" sz="1200">
              <a:effectLst/>
              <a:latin typeface="Lucida Sans Unicode" panose="020B0602030504020204" pitchFamily="34" charset="0"/>
              <a:ea typeface="Times New Roman" panose="02020603050405020304" pitchFamily="18" charset="0"/>
            </a:endParaRPr>
          </a:p>
        </p:txBody>
      </p:sp>
      <p:sp>
        <p:nvSpPr>
          <p:cNvPr id="68" name="TextBox 67">
            <a:extLst>
              <a:ext uri="{FF2B5EF4-FFF2-40B4-BE49-F238E27FC236}">
                <a16:creationId xmlns:a16="http://schemas.microsoft.com/office/drawing/2014/main" id="{5342BE35-6A05-4B1E-914D-CF4E946704F2}"/>
              </a:ext>
            </a:extLst>
          </p:cNvPr>
          <p:cNvSpPr txBox="1"/>
          <p:nvPr/>
        </p:nvSpPr>
        <p:spPr>
          <a:xfrm>
            <a:off x="10945142" y="4770677"/>
            <a:ext cx="4259537" cy="492443"/>
          </a:xfrm>
          <a:prstGeom prst="rect">
            <a:avLst/>
          </a:prstGeom>
          <a:noFill/>
        </p:spPr>
        <p:txBody>
          <a:bodyPr wrap="square" lIns="0" tIns="0" rIns="0" bIns="0" rtlCol="0">
            <a:spAutoFit/>
          </a:bodyPr>
          <a:lstStyle/>
          <a:p>
            <a:r>
              <a:rPr lang="nl-NL" sz="3200">
                <a:solidFill>
                  <a:srgbClr val="638B9F"/>
                </a:solidFill>
              </a:rPr>
              <a:t>In the media</a:t>
            </a:r>
          </a:p>
        </p:txBody>
      </p:sp>
      <p:sp>
        <p:nvSpPr>
          <p:cNvPr id="51" name="Slide Number Placeholder 4">
            <a:extLst>
              <a:ext uri="{FF2B5EF4-FFF2-40B4-BE49-F238E27FC236}">
                <a16:creationId xmlns:a16="http://schemas.microsoft.com/office/drawing/2014/main" id="{68FB0FE9-DA20-4778-8127-CB35B4BA3259}"/>
              </a:ext>
            </a:extLst>
          </p:cNvPr>
          <p:cNvSpPr>
            <a:spLocks noGrp="1"/>
          </p:cNvSpPr>
          <p:nvPr>
            <p:ph type="sldNum" sz="quarter" idx="4"/>
          </p:nvPr>
        </p:nvSpPr>
        <p:spPr>
          <a:xfrm>
            <a:off x="18579384" y="266985"/>
            <a:ext cx="636275" cy="632461"/>
          </a:xfrm>
        </p:spPr>
        <p:txBody>
          <a:bodyPr/>
          <a:lstStyle/>
          <a:p>
            <a:fld id="{1336C48C-F87C-4E4B-81EF-5027B17D1F61}" type="slidenum">
              <a:rPr lang="nl-NL" noProof="1" smtClean="0"/>
              <a:pPr/>
              <a:t>9</a:t>
            </a:fld>
            <a:endParaRPr lang="nl-NL" noProof="1"/>
          </a:p>
        </p:txBody>
      </p:sp>
      <p:sp>
        <p:nvSpPr>
          <p:cNvPr id="52" name="Slide Number Placeholder 4">
            <a:extLst>
              <a:ext uri="{FF2B5EF4-FFF2-40B4-BE49-F238E27FC236}">
                <a16:creationId xmlns:a16="http://schemas.microsoft.com/office/drawing/2014/main" id="{813D0721-8E1D-4B88-8475-3B6C002C82C5}"/>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fld id="{1336C48C-F87C-4E4B-81EF-5027B17D1F61}" type="slidenum">
              <a:rPr lang="nl-NL" noProof="1" smtClean="0"/>
              <a:pPr/>
              <a:t>9</a:t>
            </a:fld>
            <a:endParaRPr lang="nl-NL" noProof="1"/>
          </a:p>
        </p:txBody>
      </p:sp>
      <p:sp>
        <p:nvSpPr>
          <p:cNvPr id="53" name="Freeform 15">
            <a:extLst>
              <a:ext uri="{FF2B5EF4-FFF2-40B4-BE49-F238E27FC236}">
                <a16:creationId xmlns:a16="http://schemas.microsoft.com/office/drawing/2014/main" id="{96CAC1E1-D3BD-4063-B9D9-362CAB5FB0A3}"/>
              </a:ext>
            </a:extLst>
          </p:cNvPr>
          <p:cNvSpPr>
            <a:spLocks/>
          </p:cNvSpPr>
          <p:nvPr/>
        </p:nvSpPr>
        <p:spPr bwMode="auto">
          <a:xfrm>
            <a:off x="1218401" y="459715"/>
            <a:ext cx="18580898" cy="1112875"/>
          </a:xfrm>
          <a:custGeom>
            <a:avLst/>
            <a:gdLst>
              <a:gd name="T0" fmla="*/ 341 w 10493"/>
              <a:gd name="T1" fmla="*/ 0 h 680"/>
              <a:gd name="T2" fmla="*/ 0 w 10493"/>
              <a:gd name="T3" fmla="*/ 340 h 680"/>
              <a:gd name="T4" fmla="*/ 0 w 10493"/>
              <a:gd name="T5" fmla="*/ 680 h 680"/>
              <a:gd name="T6" fmla="*/ 10493 w 10493"/>
              <a:gd name="T7" fmla="*/ 680 h 680"/>
              <a:gd name="T8" fmla="*/ 10493 w 10493"/>
              <a:gd name="T9" fmla="*/ 0 h 680"/>
              <a:gd name="T10" fmla="*/ 341 w 10493"/>
              <a:gd name="T11" fmla="*/ 0 h 680"/>
            </a:gdLst>
            <a:ahLst/>
            <a:cxnLst>
              <a:cxn ang="0">
                <a:pos x="T0" y="T1"/>
              </a:cxn>
              <a:cxn ang="0">
                <a:pos x="T2" y="T3"/>
              </a:cxn>
              <a:cxn ang="0">
                <a:pos x="T4" y="T5"/>
              </a:cxn>
              <a:cxn ang="0">
                <a:pos x="T6" y="T7"/>
              </a:cxn>
              <a:cxn ang="0">
                <a:pos x="T8" y="T9"/>
              </a:cxn>
              <a:cxn ang="0">
                <a:pos x="T10" y="T11"/>
              </a:cxn>
            </a:cxnLst>
            <a:rect l="0" t="0" r="r" b="b"/>
            <a:pathLst>
              <a:path w="10493" h="680">
                <a:moveTo>
                  <a:pt x="341" y="0"/>
                </a:moveTo>
                <a:lnTo>
                  <a:pt x="0" y="340"/>
                </a:lnTo>
                <a:lnTo>
                  <a:pt x="0" y="680"/>
                </a:lnTo>
                <a:lnTo>
                  <a:pt x="10493" y="680"/>
                </a:lnTo>
                <a:lnTo>
                  <a:pt x="10493" y="0"/>
                </a:lnTo>
                <a:lnTo>
                  <a:pt x="341" y="0"/>
                </a:lnTo>
                <a:close/>
              </a:path>
            </a:pathLst>
          </a:custGeom>
          <a:solidFill>
            <a:srgbClr val="638B9F"/>
          </a:solidFill>
          <a:ln>
            <a:noFill/>
          </a:ln>
        </p:spPr>
        <p:txBody>
          <a:bodyPr rot="0" vert="horz" wrap="square" lIns="91440" tIns="45720" rIns="91440" bIns="45720" anchor="t" anchorCtr="0" upright="1">
            <a:noAutofit/>
          </a:bodyPr>
          <a:lstStyle/>
          <a:p>
            <a:endParaRPr lang="en-GB"/>
          </a:p>
        </p:txBody>
      </p:sp>
      <p:sp>
        <p:nvSpPr>
          <p:cNvPr id="55" name="Text Box 2">
            <a:extLst>
              <a:ext uri="{FF2B5EF4-FFF2-40B4-BE49-F238E27FC236}">
                <a16:creationId xmlns:a16="http://schemas.microsoft.com/office/drawing/2014/main" id="{AF29CAF3-8D8B-4C60-8387-98CF2555FA5B}"/>
              </a:ext>
            </a:extLst>
          </p:cNvPr>
          <p:cNvSpPr txBox="1">
            <a:spLocks noChangeArrowheads="1"/>
          </p:cNvSpPr>
          <p:nvPr/>
        </p:nvSpPr>
        <p:spPr bwMode="auto">
          <a:xfrm>
            <a:off x="6893343" y="677528"/>
            <a:ext cx="1982800" cy="611386"/>
          </a:xfrm>
          <a:prstGeom prst="rightArrow">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r>
              <a:rPr lang="en-GB" sz="1400">
                <a:solidFill>
                  <a:schemeClr val="bg2"/>
                </a:solidFill>
                <a:latin typeface="Lucida Sans Unicode" panose="020B0602030504020204" pitchFamily="34" charset="0"/>
                <a:ea typeface="Times New Roman" panose="02020603050405020304" pitchFamily="18" charset="0"/>
              </a:rPr>
              <a:t>Highlights</a:t>
            </a:r>
            <a:endParaRPr lang="en-GB" sz="1050">
              <a:solidFill>
                <a:schemeClr val="bg2"/>
              </a:solidFill>
              <a:latin typeface="Lucida Sans Unicode" panose="020B0602030504020204" pitchFamily="34" charset="0"/>
              <a:ea typeface="Times New Roman" panose="02020603050405020304" pitchFamily="18" charset="0"/>
            </a:endParaRPr>
          </a:p>
        </p:txBody>
      </p:sp>
      <p:grpSp>
        <p:nvGrpSpPr>
          <p:cNvPr id="56" name="Group 55">
            <a:extLst>
              <a:ext uri="{FF2B5EF4-FFF2-40B4-BE49-F238E27FC236}">
                <a16:creationId xmlns:a16="http://schemas.microsoft.com/office/drawing/2014/main" id="{EDF75A2E-B72C-42C7-9082-B347694B0C6F}"/>
              </a:ext>
            </a:extLst>
          </p:cNvPr>
          <p:cNvGrpSpPr/>
          <p:nvPr/>
        </p:nvGrpSpPr>
        <p:grpSpPr>
          <a:xfrm>
            <a:off x="9150644" y="656152"/>
            <a:ext cx="720000" cy="720000"/>
            <a:chOff x="10197529" y="11075867"/>
            <a:chExt cx="720000" cy="720000"/>
          </a:xfrm>
        </p:grpSpPr>
        <p:sp>
          <p:nvSpPr>
            <p:cNvPr id="58" name="Oval 57">
              <a:hlinkClick r:id="rId13" action="ppaction://hlinksldjump"/>
              <a:extLst>
                <a:ext uri="{FF2B5EF4-FFF2-40B4-BE49-F238E27FC236}">
                  <a16:creationId xmlns:a16="http://schemas.microsoft.com/office/drawing/2014/main" id="{C23B4AF4-0746-458A-BEC6-7302C9C00572}"/>
                </a:ext>
              </a:extLst>
            </p:cNvPr>
            <p:cNvSpPr/>
            <p:nvPr/>
          </p:nvSpPr>
          <p:spPr>
            <a:xfrm>
              <a:off x="10197529" y="11075867"/>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9" name="Graphic 58" descr="Group of people outline">
              <a:hlinkClick r:id="rId13" action="ppaction://hlinksldjump"/>
              <a:extLst>
                <a:ext uri="{FF2B5EF4-FFF2-40B4-BE49-F238E27FC236}">
                  <a16:creationId xmlns:a16="http://schemas.microsoft.com/office/drawing/2014/main" id="{E84CA268-30AE-42F6-BD9E-C713713C6DC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90822" y="11184843"/>
              <a:ext cx="496588" cy="491935"/>
            </a:xfrm>
            <a:prstGeom prst="rect">
              <a:avLst/>
            </a:prstGeom>
          </p:spPr>
        </p:pic>
      </p:grpSp>
      <p:grpSp>
        <p:nvGrpSpPr>
          <p:cNvPr id="69" name="Group 68">
            <a:extLst>
              <a:ext uri="{FF2B5EF4-FFF2-40B4-BE49-F238E27FC236}">
                <a16:creationId xmlns:a16="http://schemas.microsoft.com/office/drawing/2014/main" id="{11AD5CC4-18CF-4AD2-8510-D8D112912D65}"/>
              </a:ext>
            </a:extLst>
          </p:cNvPr>
          <p:cNvGrpSpPr/>
          <p:nvPr/>
        </p:nvGrpSpPr>
        <p:grpSpPr>
          <a:xfrm>
            <a:off x="10945142" y="667841"/>
            <a:ext cx="720000" cy="720000"/>
            <a:chOff x="18642421" y="4703982"/>
            <a:chExt cx="720000" cy="720000"/>
          </a:xfrm>
        </p:grpSpPr>
        <p:sp>
          <p:nvSpPr>
            <p:cNvPr id="70" name="Oval 69">
              <a:hlinkClick r:id="rId16" action="ppaction://hlinksldjump"/>
              <a:extLst>
                <a:ext uri="{FF2B5EF4-FFF2-40B4-BE49-F238E27FC236}">
                  <a16:creationId xmlns:a16="http://schemas.microsoft.com/office/drawing/2014/main" id="{517E38AE-8EF8-49CE-AFF3-EC8421B375E5}"/>
                </a:ext>
              </a:extLst>
            </p:cNvPr>
            <p:cNvSpPr/>
            <p:nvPr/>
          </p:nvSpPr>
          <p:spPr>
            <a:xfrm>
              <a:off x="18642421" y="4703982"/>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1" name="Graphic 70" descr="Checklist outline">
              <a:hlinkClick r:id="rId16" action="ppaction://hlinksldjump"/>
              <a:extLst>
                <a:ext uri="{FF2B5EF4-FFF2-40B4-BE49-F238E27FC236}">
                  <a16:creationId xmlns:a16="http://schemas.microsoft.com/office/drawing/2014/main" id="{73FC70AE-029D-418C-9365-156E608035F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777268" y="4862084"/>
              <a:ext cx="435935" cy="435935"/>
            </a:xfrm>
            <a:prstGeom prst="rect">
              <a:avLst/>
            </a:prstGeom>
          </p:spPr>
        </p:pic>
      </p:grpSp>
      <p:grpSp>
        <p:nvGrpSpPr>
          <p:cNvPr id="72" name="Group 71">
            <a:extLst>
              <a:ext uri="{FF2B5EF4-FFF2-40B4-BE49-F238E27FC236}">
                <a16:creationId xmlns:a16="http://schemas.microsoft.com/office/drawing/2014/main" id="{3343D555-96A6-44E3-A63B-081711DEF354}"/>
              </a:ext>
            </a:extLst>
          </p:cNvPr>
          <p:cNvGrpSpPr/>
          <p:nvPr/>
        </p:nvGrpSpPr>
        <p:grpSpPr>
          <a:xfrm>
            <a:off x="10055109" y="672893"/>
            <a:ext cx="720000" cy="720000"/>
            <a:chOff x="11814203" y="11063585"/>
            <a:chExt cx="720000" cy="720000"/>
          </a:xfrm>
        </p:grpSpPr>
        <p:sp>
          <p:nvSpPr>
            <p:cNvPr id="73" name="Oval 72">
              <a:hlinkClick r:id="rId19" action="ppaction://hlinksldjump"/>
              <a:extLst>
                <a:ext uri="{FF2B5EF4-FFF2-40B4-BE49-F238E27FC236}">
                  <a16:creationId xmlns:a16="http://schemas.microsoft.com/office/drawing/2014/main" id="{AD509F4F-23F5-45FF-B005-07D981E72CA6}"/>
                </a:ext>
              </a:extLst>
            </p:cNvPr>
            <p:cNvSpPr/>
            <p:nvPr/>
          </p:nvSpPr>
          <p:spPr>
            <a:xfrm>
              <a:off x="11814203" y="11063585"/>
              <a:ext cx="720000" cy="720000"/>
            </a:xfrm>
            <a:prstGeom prst="ellipse">
              <a:avLst/>
            </a:prstGeom>
            <a:solidFill>
              <a:srgbClr val="B8A97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4" name="Graphic 73" descr="Meeting outline">
              <a:hlinkClick r:id="rId19" action="ppaction://hlinksldjump"/>
              <a:extLst>
                <a:ext uri="{FF2B5EF4-FFF2-40B4-BE49-F238E27FC236}">
                  <a16:creationId xmlns:a16="http://schemas.microsoft.com/office/drawing/2014/main" id="{DAE3E419-1546-4A98-97FA-5C173A3DD50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1980307" y="11210458"/>
              <a:ext cx="394908" cy="394908"/>
            </a:xfrm>
            <a:prstGeom prst="rect">
              <a:avLst/>
            </a:prstGeom>
          </p:spPr>
        </p:pic>
      </p:grpSp>
      <p:grpSp>
        <p:nvGrpSpPr>
          <p:cNvPr id="75" name="Group 74">
            <a:extLst>
              <a:ext uri="{FF2B5EF4-FFF2-40B4-BE49-F238E27FC236}">
                <a16:creationId xmlns:a16="http://schemas.microsoft.com/office/drawing/2014/main" id="{51E8EF69-732C-487F-91BA-EBAD84938463}"/>
              </a:ext>
            </a:extLst>
          </p:cNvPr>
          <p:cNvGrpSpPr/>
          <p:nvPr/>
        </p:nvGrpSpPr>
        <p:grpSpPr>
          <a:xfrm>
            <a:off x="16648667" y="651098"/>
            <a:ext cx="720000" cy="720000"/>
            <a:chOff x="18901419" y="8874625"/>
            <a:chExt cx="720000" cy="720000"/>
          </a:xfrm>
        </p:grpSpPr>
        <p:sp>
          <p:nvSpPr>
            <p:cNvPr id="76" name="Oval 75">
              <a:hlinkClick r:id="rId22" action="ppaction://hlinksldjump"/>
              <a:extLst>
                <a:ext uri="{FF2B5EF4-FFF2-40B4-BE49-F238E27FC236}">
                  <a16:creationId xmlns:a16="http://schemas.microsoft.com/office/drawing/2014/main" id="{0CA8F93E-B06E-4762-90F9-FAACA6C98F74}"/>
                </a:ext>
              </a:extLst>
            </p:cNvPr>
            <p:cNvSpPr/>
            <p:nvPr/>
          </p:nvSpPr>
          <p:spPr>
            <a:xfrm>
              <a:off x="18901419" y="8874625"/>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77" name="Graphic 76" descr="Judge female outline">
              <a:hlinkClick r:id="rId22" action="ppaction://hlinksldjump"/>
              <a:extLst>
                <a:ext uri="{FF2B5EF4-FFF2-40B4-BE49-F238E27FC236}">
                  <a16:creationId xmlns:a16="http://schemas.microsoft.com/office/drawing/2014/main" id="{22EB8AE3-707A-43F7-AFCF-47B2D0B2837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004543" y="8991289"/>
              <a:ext cx="486669" cy="486669"/>
            </a:xfrm>
            <a:prstGeom prst="rect">
              <a:avLst/>
            </a:prstGeom>
          </p:spPr>
        </p:pic>
      </p:grpSp>
      <p:grpSp>
        <p:nvGrpSpPr>
          <p:cNvPr id="78" name="Group 77">
            <a:extLst>
              <a:ext uri="{FF2B5EF4-FFF2-40B4-BE49-F238E27FC236}">
                <a16:creationId xmlns:a16="http://schemas.microsoft.com/office/drawing/2014/main" id="{5243C61B-F251-478F-BD34-BD477B340E95}"/>
              </a:ext>
            </a:extLst>
          </p:cNvPr>
          <p:cNvGrpSpPr/>
          <p:nvPr/>
        </p:nvGrpSpPr>
        <p:grpSpPr>
          <a:xfrm>
            <a:off x="14984224" y="657240"/>
            <a:ext cx="720000" cy="720000"/>
            <a:chOff x="18901419" y="8072301"/>
            <a:chExt cx="720000" cy="720000"/>
          </a:xfrm>
        </p:grpSpPr>
        <p:sp>
          <p:nvSpPr>
            <p:cNvPr id="79" name="Oval 78">
              <a:hlinkClick r:id="rId25" action="ppaction://hlinksldjump"/>
              <a:extLst>
                <a:ext uri="{FF2B5EF4-FFF2-40B4-BE49-F238E27FC236}">
                  <a16:creationId xmlns:a16="http://schemas.microsoft.com/office/drawing/2014/main" id="{D1F3AD40-6423-4704-8D9C-48F3DC2B291F}"/>
                </a:ext>
              </a:extLst>
            </p:cNvPr>
            <p:cNvSpPr/>
            <p:nvPr/>
          </p:nvSpPr>
          <p:spPr>
            <a:xfrm>
              <a:off x="18901419" y="8072301"/>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pic>
          <p:nvPicPr>
            <p:cNvPr id="80" name="Graphic 79" descr="Chat outline">
              <a:hlinkClick r:id="rId25" action="ppaction://hlinksldjump"/>
              <a:extLst>
                <a:ext uri="{FF2B5EF4-FFF2-40B4-BE49-F238E27FC236}">
                  <a16:creationId xmlns:a16="http://schemas.microsoft.com/office/drawing/2014/main" id="{BA4F6A5F-6FEF-41DF-B0B2-5400B869AA0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9004543" y="8217420"/>
              <a:ext cx="499095" cy="499095"/>
            </a:xfrm>
            <a:prstGeom prst="rect">
              <a:avLst/>
            </a:prstGeom>
          </p:spPr>
        </p:pic>
      </p:grpSp>
      <p:sp>
        <p:nvSpPr>
          <p:cNvPr id="81" name="Oval 80">
            <a:hlinkClick r:id="rId28" action="ppaction://hlinksldjump"/>
            <a:extLst>
              <a:ext uri="{FF2B5EF4-FFF2-40B4-BE49-F238E27FC236}">
                <a16:creationId xmlns:a16="http://schemas.microsoft.com/office/drawing/2014/main" id="{00D48614-468B-4C4C-8020-8A552CD85D37}"/>
              </a:ext>
            </a:extLst>
          </p:cNvPr>
          <p:cNvSpPr/>
          <p:nvPr/>
        </p:nvSpPr>
        <p:spPr>
          <a:xfrm>
            <a:off x="15818422" y="639958"/>
            <a:ext cx="720000" cy="720000"/>
          </a:xfrm>
          <a:prstGeom prst="ellipse">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rgbClr val="FFCC11"/>
              </a:solidFill>
            </a:endParaRPr>
          </a:p>
        </p:txBody>
      </p:sp>
      <p:sp>
        <p:nvSpPr>
          <p:cNvPr id="82" name="Text Box 2">
            <a:extLst>
              <a:ext uri="{FF2B5EF4-FFF2-40B4-BE49-F238E27FC236}">
                <a16:creationId xmlns:a16="http://schemas.microsoft.com/office/drawing/2014/main" id="{BB8DB256-947D-402C-AE04-D5F8A5532EFA}"/>
              </a:ext>
            </a:extLst>
          </p:cNvPr>
          <p:cNvSpPr txBox="1">
            <a:spLocks noChangeArrowheads="1"/>
          </p:cNvSpPr>
          <p:nvPr/>
        </p:nvSpPr>
        <p:spPr bwMode="auto">
          <a:xfrm>
            <a:off x="12630386" y="748572"/>
            <a:ext cx="2132894" cy="611386"/>
          </a:xfrm>
          <a:prstGeom prst="rightArrow">
            <a:avLst/>
          </a:prstGeom>
          <a:solidFill>
            <a:srgbClr val="BFB9B2"/>
          </a:solidFill>
          <a:ln>
            <a:noFill/>
          </a:ln>
        </p:spPr>
        <p:style>
          <a:lnRef idx="0">
            <a:scrgbClr r="0" g="0" b="0"/>
          </a:lnRef>
          <a:fillRef idx="0">
            <a:scrgbClr r="0" g="0" b="0"/>
          </a:fillRef>
          <a:effectRef idx="0">
            <a:scrgbClr r="0" g="0" b="0"/>
          </a:effectRef>
          <a:fontRef idx="minor">
            <a:schemeClr val="lt1"/>
          </a:fontRef>
        </p:style>
        <p:txBody>
          <a:bodyPr rot="0" vert="horz" wrap="square" lIns="91440" tIns="45720" rIns="91440" bIns="45720" anchor="t" anchorCtr="0">
            <a:spAutoFit/>
          </a:bodyPr>
          <a:lstStyle/>
          <a:p>
            <a:pPr algn="ctr">
              <a:spcBef>
                <a:spcPts val="1200"/>
              </a:spcBef>
              <a:spcAft>
                <a:spcPts val="1200"/>
              </a:spcAft>
            </a:pPr>
            <a:r>
              <a:rPr lang="en-GB" sz="1400">
                <a:solidFill>
                  <a:schemeClr val="bg2"/>
                </a:solidFill>
                <a:latin typeface="Lucida Sans Unicode" panose="020B0602030504020204" pitchFamily="34" charset="0"/>
                <a:ea typeface="Times New Roman" panose="02020603050405020304" pitchFamily="18" charset="0"/>
              </a:rPr>
              <a:t>Recommendations</a:t>
            </a:r>
            <a:endParaRPr lang="en-GB" sz="1050">
              <a:solidFill>
                <a:schemeClr val="bg2"/>
              </a:solidFill>
              <a:latin typeface="Lucida Sans Unicode" panose="020B0602030504020204" pitchFamily="34" charset="0"/>
              <a:ea typeface="Times New Roman" panose="02020603050405020304" pitchFamily="18" charset="0"/>
            </a:endParaRPr>
          </a:p>
        </p:txBody>
      </p:sp>
      <p:sp>
        <p:nvSpPr>
          <p:cNvPr id="83" name="Oval 82">
            <a:hlinkClick r:id="" action="ppaction://hlinkshowjump?jump=firstslide"/>
            <a:extLst>
              <a:ext uri="{FF2B5EF4-FFF2-40B4-BE49-F238E27FC236}">
                <a16:creationId xmlns:a16="http://schemas.microsoft.com/office/drawing/2014/main" id="{CAEF92E8-3FC8-4DC7-A1F9-859EAB52C2BC}"/>
              </a:ext>
            </a:extLst>
          </p:cNvPr>
          <p:cNvSpPr/>
          <p:nvPr/>
        </p:nvSpPr>
        <p:spPr>
          <a:xfrm>
            <a:off x="1834754" y="678311"/>
            <a:ext cx="1008112" cy="1008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4">
            <a:hlinkClick r:id="" action="ppaction://hlinkshowjump?jump=firstslide"/>
            <a:extLst>
              <a:ext uri="{FF2B5EF4-FFF2-40B4-BE49-F238E27FC236}">
                <a16:creationId xmlns:a16="http://schemas.microsoft.com/office/drawing/2014/main" id="{EF5906E6-12AA-41CC-B04F-8B89F7B5AAB0}"/>
              </a:ext>
            </a:extLst>
          </p:cNvPr>
          <p:cNvSpPr>
            <a:spLocks/>
          </p:cNvSpPr>
          <p:nvPr/>
        </p:nvSpPr>
        <p:spPr bwMode="auto">
          <a:xfrm>
            <a:off x="2122786" y="908312"/>
            <a:ext cx="504056" cy="659542"/>
          </a:xfrm>
          <a:custGeom>
            <a:avLst/>
            <a:gdLst>
              <a:gd name="T0" fmla="*/ 523 w 523"/>
              <a:gd name="T1" fmla="*/ 535 h 649"/>
              <a:gd name="T2" fmla="*/ 456 w 523"/>
              <a:gd name="T3" fmla="*/ 389 h 649"/>
              <a:gd name="T4" fmla="*/ 481 w 523"/>
              <a:gd name="T5" fmla="*/ 369 h 649"/>
              <a:gd name="T6" fmla="*/ 523 w 523"/>
              <a:gd name="T7" fmla="*/ 265 h 649"/>
              <a:gd name="T8" fmla="*/ 471 w 523"/>
              <a:gd name="T9" fmla="*/ 139 h 649"/>
              <a:gd name="T10" fmla="*/ 523 w 523"/>
              <a:gd name="T11" fmla="*/ 121 h 649"/>
              <a:gd name="T12" fmla="*/ 490 w 523"/>
              <a:gd name="T13" fmla="*/ 0 h 649"/>
              <a:gd name="T14" fmla="*/ 358 w 523"/>
              <a:gd name="T15" fmla="*/ 19 h 649"/>
              <a:gd name="T16" fmla="*/ 0 w 523"/>
              <a:gd name="T17" fmla="*/ 19 h 649"/>
              <a:gd name="T18" fmla="*/ 0 w 523"/>
              <a:gd name="T19" fmla="*/ 150 h 649"/>
              <a:gd name="T20" fmla="*/ 374 w 523"/>
              <a:gd name="T21" fmla="*/ 150 h 649"/>
              <a:gd name="T22" fmla="*/ 414 w 523"/>
              <a:gd name="T23" fmla="*/ 239 h 649"/>
              <a:gd name="T24" fmla="*/ 334 w 523"/>
              <a:gd name="T25" fmla="*/ 285 h 649"/>
              <a:gd name="T26" fmla="*/ 0 w 523"/>
              <a:gd name="T27" fmla="*/ 285 h 649"/>
              <a:gd name="T28" fmla="*/ 0 w 523"/>
              <a:gd name="T29" fmla="*/ 412 h 649"/>
              <a:gd name="T30" fmla="*/ 369 w 523"/>
              <a:gd name="T31" fmla="*/ 412 h 649"/>
              <a:gd name="T32" fmla="*/ 412 w 523"/>
              <a:gd name="T33" fmla="*/ 501 h 649"/>
              <a:gd name="T34" fmla="*/ 339 w 523"/>
              <a:gd name="T35" fmla="*/ 544 h 649"/>
              <a:gd name="T36" fmla="*/ 0 w 523"/>
              <a:gd name="T37" fmla="*/ 544 h 649"/>
              <a:gd name="T38" fmla="*/ 0 w 523"/>
              <a:gd name="T39" fmla="*/ 649 h 649"/>
              <a:gd name="T40" fmla="*/ 477 w 523"/>
              <a:gd name="T41" fmla="*/ 649 h 649"/>
              <a:gd name="T42" fmla="*/ 491 w 523"/>
              <a:gd name="T43" fmla="*/ 636 h 649"/>
              <a:gd name="T44" fmla="*/ 523 w 523"/>
              <a:gd name="T45"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649">
                <a:moveTo>
                  <a:pt x="523" y="535"/>
                </a:moveTo>
                <a:cubicBezTo>
                  <a:pt x="523" y="478"/>
                  <a:pt x="504" y="436"/>
                  <a:pt x="456" y="389"/>
                </a:cubicBezTo>
                <a:cubicBezTo>
                  <a:pt x="465" y="383"/>
                  <a:pt x="474" y="376"/>
                  <a:pt x="481" y="369"/>
                </a:cubicBezTo>
                <a:cubicBezTo>
                  <a:pt x="509" y="342"/>
                  <a:pt x="523" y="307"/>
                  <a:pt x="523" y="265"/>
                </a:cubicBezTo>
                <a:cubicBezTo>
                  <a:pt x="523" y="217"/>
                  <a:pt x="505" y="174"/>
                  <a:pt x="471" y="139"/>
                </a:cubicBezTo>
                <a:cubicBezTo>
                  <a:pt x="497" y="134"/>
                  <a:pt x="509" y="130"/>
                  <a:pt x="523" y="121"/>
                </a:cubicBezTo>
                <a:cubicBezTo>
                  <a:pt x="490" y="0"/>
                  <a:pt x="490" y="0"/>
                  <a:pt x="490" y="0"/>
                </a:cubicBezTo>
                <a:cubicBezTo>
                  <a:pt x="465" y="14"/>
                  <a:pt x="433" y="19"/>
                  <a:pt x="358" y="19"/>
                </a:cubicBezTo>
                <a:cubicBezTo>
                  <a:pt x="0" y="19"/>
                  <a:pt x="0" y="19"/>
                  <a:pt x="0" y="19"/>
                </a:cubicBezTo>
                <a:cubicBezTo>
                  <a:pt x="0" y="150"/>
                  <a:pt x="0" y="150"/>
                  <a:pt x="0" y="150"/>
                </a:cubicBezTo>
                <a:cubicBezTo>
                  <a:pt x="374" y="150"/>
                  <a:pt x="374" y="150"/>
                  <a:pt x="374" y="150"/>
                </a:cubicBezTo>
                <a:cubicBezTo>
                  <a:pt x="400" y="179"/>
                  <a:pt x="414" y="213"/>
                  <a:pt x="414" y="239"/>
                </a:cubicBezTo>
                <a:cubicBezTo>
                  <a:pt x="414" y="276"/>
                  <a:pt x="398" y="285"/>
                  <a:pt x="334" y="285"/>
                </a:cubicBezTo>
                <a:cubicBezTo>
                  <a:pt x="0" y="285"/>
                  <a:pt x="0" y="285"/>
                  <a:pt x="0" y="285"/>
                </a:cubicBezTo>
                <a:cubicBezTo>
                  <a:pt x="0" y="412"/>
                  <a:pt x="0" y="412"/>
                  <a:pt x="0" y="412"/>
                </a:cubicBezTo>
                <a:cubicBezTo>
                  <a:pt x="369" y="412"/>
                  <a:pt x="369" y="412"/>
                  <a:pt x="369" y="412"/>
                </a:cubicBezTo>
                <a:cubicBezTo>
                  <a:pt x="395" y="441"/>
                  <a:pt x="412" y="476"/>
                  <a:pt x="412" y="501"/>
                </a:cubicBezTo>
                <a:cubicBezTo>
                  <a:pt x="412" y="537"/>
                  <a:pt x="400" y="544"/>
                  <a:pt x="339" y="544"/>
                </a:cubicBezTo>
                <a:cubicBezTo>
                  <a:pt x="0" y="544"/>
                  <a:pt x="0" y="544"/>
                  <a:pt x="0" y="544"/>
                </a:cubicBezTo>
                <a:cubicBezTo>
                  <a:pt x="0" y="649"/>
                  <a:pt x="0" y="649"/>
                  <a:pt x="0" y="649"/>
                </a:cubicBezTo>
                <a:cubicBezTo>
                  <a:pt x="477" y="649"/>
                  <a:pt x="477" y="649"/>
                  <a:pt x="477" y="649"/>
                </a:cubicBezTo>
                <a:cubicBezTo>
                  <a:pt x="482" y="645"/>
                  <a:pt x="486" y="641"/>
                  <a:pt x="491" y="636"/>
                </a:cubicBezTo>
                <a:cubicBezTo>
                  <a:pt x="511" y="613"/>
                  <a:pt x="523" y="575"/>
                  <a:pt x="523" y="535"/>
                </a:cubicBezTo>
                <a:close/>
              </a:path>
            </a:pathLst>
          </a:custGeom>
          <a:solidFill>
            <a:srgbClr val="6B8EAC"/>
          </a:solidFill>
          <a:ln>
            <a:noFill/>
          </a:ln>
        </p:spPr>
        <p:txBody>
          <a:bodyPr rot="0" vert="horz" wrap="square" lIns="91440" tIns="45720" rIns="91440" bIns="45720" anchor="t" anchorCtr="0" upright="1">
            <a:noAutofit/>
          </a:bodyPr>
          <a:lstStyle/>
          <a:p>
            <a:endParaRPr lang="en-GB" sz="6000"/>
          </a:p>
        </p:txBody>
      </p:sp>
      <p:sp>
        <p:nvSpPr>
          <p:cNvPr id="85" name="Slide Number Placeholder 1">
            <a:extLst>
              <a:ext uri="{FF2B5EF4-FFF2-40B4-BE49-F238E27FC236}">
                <a16:creationId xmlns:a16="http://schemas.microsoft.com/office/drawing/2014/main" id="{1C90CA21-AF20-4AE8-B67D-980AFC72FC54}"/>
              </a:ext>
            </a:extLst>
          </p:cNvPr>
          <p:cNvSpPr txBox="1">
            <a:spLocks/>
          </p:cNvSpPr>
          <p:nvPr/>
        </p:nvSpPr>
        <p:spPr bwMode="gray">
          <a:xfrm>
            <a:off x="18579384" y="266985"/>
            <a:ext cx="636275" cy="632461"/>
          </a:xfrm>
          <a:prstGeom prst="rect">
            <a:avLst/>
          </a:prstGeom>
        </p:spPr>
        <p:txBody>
          <a:bodyPr vert="horz" lIns="0" tIns="0" rIns="0" bIns="0" rtlCol="0" anchor="ctr">
            <a:noAutofit/>
          </a:bodyPr>
          <a:lstStyle>
            <a:defPPr lvl="0">
              <a:defRPr lang="nl-NL"/>
            </a:defPPr>
            <a:lvl1pPr marL="0" lvl="1" algn="r" defTabSz="1710660" rtl="0" eaLnBrk="1" latinLnBrk="0" hangingPunct="1">
              <a:defRPr sz="1200" kern="1200">
                <a:solidFill>
                  <a:schemeClr val="accent2"/>
                </a:solidFill>
                <a:latin typeface="+mn-lt"/>
                <a:ea typeface="+mn-ea"/>
                <a:cs typeface="+mn-cs"/>
              </a:defRPr>
            </a:lvl1pPr>
            <a:lvl2pPr marL="855330" lvl="2" algn="l" defTabSz="1710660" rtl="0" eaLnBrk="1" latinLnBrk="0" hangingPunct="1">
              <a:defRPr sz="3367" kern="1200">
                <a:solidFill>
                  <a:schemeClr val="tx1"/>
                </a:solidFill>
                <a:latin typeface="+mn-lt"/>
                <a:ea typeface="+mn-ea"/>
                <a:cs typeface="+mn-cs"/>
              </a:defRPr>
            </a:lvl2pPr>
            <a:lvl3pPr marL="1710660" lvl="3" algn="l" defTabSz="1710660" rtl="0" eaLnBrk="1" latinLnBrk="0" hangingPunct="1">
              <a:defRPr sz="3367" kern="1200">
                <a:solidFill>
                  <a:schemeClr val="tx1"/>
                </a:solidFill>
                <a:latin typeface="+mn-lt"/>
                <a:ea typeface="+mn-ea"/>
                <a:cs typeface="+mn-cs"/>
              </a:defRPr>
            </a:lvl3pPr>
            <a:lvl4pPr marL="2565989" lvl="4" algn="l" defTabSz="1710660" rtl="0" eaLnBrk="1" latinLnBrk="0" hangingPunct="1">
              <a:defRPr sz="3367" kern="1200">
                <a:solidFill>
                  <a:schemeClr val="tx1"/>
                </a:solidFill>
                <a:latin typeface="+mn-lt"/>
                <a:ea typeface="+mn-ea"/>
                <a:cs typeface="+mn-cs"/>
              </a:defRPr>
            </a:lvl4pPr>
            <a:lvl5pPr marL="3421319" algn="l" defTabSz="1710660" rtl="0" eaLnBrk="1" latinLnBrk="0" hangingPunct="1">
              <a:defRPr sz="3367" kern="1200">
                <a:solidFill>
                  <a:schemeClr val="tx1"/>
                </a:solidFill>
                <a:latin typeface="+mn-lt"/>
                <a:ea typeface="+mn-ea"/>
                <a:cs typeface="+mn-cs"/>
              </a:defRPr>
            </a:lvl5pPr>
            <a:lvl6pPr marL="4276649" algn="l" defTabSz="1710660" rtl="0" eaLnBrk="1" latinLnBrk="0" hangingPunct="1">
              <a:defRPr sz="3367" kern="1200">
                <a:solidFill>
                  <a:schemeClr val="tx1"/>
                </a:solidFill>
                <a:latin typeface="+mn-lt"/>
                <a:ea typeface="+mn-ea"/>
                <a:cs typeface="+mn-cs"/>
              </a:defRPr>
            </a:lvl6pPr>
            <a:lvl7pPr marL="5131979" algn="l" defTabSz="1710660" rtl="0" eaLnBrk="1" latinLnBrk="0" hangingPunct="1">
              <a:defRPr sz="3367" kern="1200">
                <a:solidFill>
                  <a:schemeClr val="tx1"/>
                </a:solidFill>
                <a:latin typeface="+mn-lt"/>
                <a:ea typeface="+mn-ea"/>
                <a:cs typeface="+mn-cs"/>
              </a:defRPr>
            </a:lvl7pPr>
            <a:lvl8pPr marL="5987308" algn="l" defTabSz="1710660" rtl="0" eaLnBrk="1" latinLnBrk="0" hangingPunct="1">
              <a:defRPr sz="3367" kern="1200">
                <a:solidFill>
                  <a:schemeClr val="tx1"/>
                </a:solidFill>
                <a:latin typeface="+mn-lt"/>
                <a:ea typeface="+mn-ea"/>
                <a:cs typeface="+mn-cs"/>
              </a:defRPr>
            </a:lvl8pPr>
            <a:lvl9pPr marL="6842638" algn="l" defTabSz="1710660" rtl="0" eaLnBrk="1" latinLnBrk="0" hangingPunct="1">
              <a:defRPr sz="3367" kern="1200">
                <a:solidFill>
                  <a:schemeClr val="tx1"/>
                </a:solidFill>
                <a:latin typeface="+mn-lt"/>
                <a:ea typeface="+mn-ea"/>
                <a:cs typeface="+mn-cs"/>
              </a:defRPr>
            </a:lvl9pPr>
          </a:lstStyle>
          <a:p>
            <a:endParaRPr lang="nl-NL" noProof="1"/>
          </a:p>
        </p:txBody>
      </p:sp>
      <p:grpSp>
        <p:nvGrpSpPr>
          <p:cNvPr id="86" name="Group 85">
            <a:extLst>
              <a:ext uri="{FF2B5EF4-FFF2-40B4-BE49-F238E27FC236}">
                <a16:creationId xmlns:a16="http://schemas.microsoft.com/office/drawing/2014/main" id="{4EC90AED-51E7-4C6E-A80E-738577A5F253}"/>
              </a:ext>
            </a:extLst>
          </p:cNvPr>
          <p:cNvGrpSpPr/>
          <p:nvPr/>
        </p:nvGrpSpPr>
        <p:grpSpPr>
          <a:xfrm>
            <a:off x="17964546" y="667841"/>
            <a:ext cx="720000" cy="720000"/>
            <a:chOff x="18631604" y="2269176"/>
            <a:chExt cx="720000" cy="720000"/>
          </a:xfrm>
          <a:solidFill>
            <a:schemeClr val="accent1"/>
          </a:solidFill>
        </p:grpSpPr>
        <p:sp>
          <p:nvSpPr>
            <p:cNvPr id="87" name="Oval 86">
              <a:hlinkClick r:id="rId29" action="ppaction://hlinksldjump"/>
              <a:extLst>
                <a:ext uri="{FF2B5EF4-FFF2-40B4-BE49-F238E27FC236}">
                  <a16:creationId xmlns:a16="http://schemas.microsoft.com/office/drawing/2014/main" id="{5E7793B0-1DFB-4B4D-813D-9DEA8C4D2E8B}"/>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88" name="TextBox 87">
              <a:hlinkClick r:id="rId29" action="ppaction://hlinksldjump"/>
              <a:extLst>
                <a:ext uri="{FF2B5EF4-FFF2-40B4-BE49-F238E27FC236}">
                  <a16:creationId xmlns:a16="http://schemas.microsoft.com/office/drawing/2014/main" id="{C5CC4BDE-43F3-4672-A6A8-C449508CF140}"/>
                </a:ext>
              </a:extLst>
            </p:cNvPr>
            <p:cNvSpPr txBox="1"/>
            <p:nvPr/>
          </p:nvSpPr>
          <p:spPr>
            <a:xfrm>
              <a:off x="18781554" y="2453462"/>
              <a:ext cx="439223" cy="507831"/>
            </a:xfrm>
            <a:prstGeom prst="rect">
              <a:avLst/>
            </a:prstGeom>
            <a:noFill/>
          </p:spPr>
          <p:txBody>
            <a:bodyPr wrap="none" lIns="0" tIns="0" rIns="0" bIns="0" rtlCol="0">
              <a:spAutoFit/>
            </a:bodyPr>
            <a:lstStyle/>
            <a:p>
              <a:r>
                <a:rPr lang="nl-NL" sz="1100">
                  <a:solidFill>
                    <a:schemeClr val="bg1"/>
                  </a:solidFill>
                </a:rPr>
                <a:t>Project</a:t>
              </a:r>
            </a:p>
            <a:p>
              <a:pPr algn="ctr"/>
              <a:r>
                <a:rPr lang="nl-NL" sz="1100">
                  <a:solidFill>
                    <a:schemeClr val="bg1"/>
                  </a:solidFill>
                </a:rPr>
                <a:t>info</a:t>
              </a:r>
              <a:endParaRPr lang="en-GB" sz="1100">
                <a:solidFill>
                  <a:schemeClr val="bg1"/>
                </a:solidFill>
              </a:endParaRPr>
            </a:p>
            <a:p>
              <a:endParaRPr lang="en-GB" sz="1100">
                <a:solidFill>
                  <a:schemeClr val="bg1"/>
                </a:solidFill>
              </a:endParaRPr>
            </a:p>
          </p:txBody>
        </p:sp>
      </p:grpSp>
      <p:grpSp>
        <p:nvGrpSpPr>
          <p:cNvPr id="89" name="Group 88">
            <a:extLst>
              <a:ext uri="{FF2B5EF4-FFF2-40B4-BE49-F238E27FC236}">
                <a16:creationId xmlns:a16="http://schemas.microsoft.com/office/drawing/2014/main" id="{09DD8AAC-9024-441E-AD2B-4856AE5E72CD}"/>
              </a:ext>
            </a:extLst>
          </p:cNvPr>
          <p:cNvGrpSpPr/>
          <p:nvPr/>
        </p:nvGrpSpPr>
        <p:grpSpPr>
          <a:xfrm>
            <a:off x="18787479" y="639958"/>
            <a:ext cx="720000" cy="720000"/>
            <a:chOff x="18631604" y="2269176"/>
            <a:chExt cx="720000" cy="720000"/>
          </a:xfrm>
          <a:solidFill>
            <a:schemeClr val="accent1"/>
          </a:solidFill>
        </p:grpSpPr>
        <p:sp>
          <p:nvSpPr>
            <p:cNvPr id="90" name="Oval 89">
              <a:hlinkClick r:id="rId30" action="ppaction://hlinksldjump"/>
              <a:extLst>
                <a:ext uri="{FF2B5EF4-FFF2-40B4-BE49-F238E27FC236}">
                  <a16:creationId xmlns:a16="http://schemas.microsoft.com/office/drawing/2014/main" id="{DBFE8DDC-1784-4121-8F2A-232269287007}"/>
                </a:ext>
              </a:extLst>
            </p:cNvPr>
            <p:cNvSpPr/>
            <p:nvPr/>
          </p:nvSpPr>
          <p:spPr>
            <a:xfrm>
              <a:off x="18631604" y="2269176"/>
              <a:ext cx="720000" cy="720000"/>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000"/>
            </a:p>
          </p:txBody>
        </p:sp>
        <p:sp>
          <p:nvSpPr>
            <p:cNvPr id="91" name="TextBox 90">
              <a:hlinkClick r:id="rId30" action="ppaction://hlinksldjump"/>
              <a:extLst>
                <a:ext uri="{FF2B5EF4-FFF2-40B4-BE49-F238E27FC236}">
                  <a16:creationId xmlns:a16="http://schemas.microsoft.com/office/drawing/2014/main" id="{E6C4F48B-0A52-455D-AC62-B3D6082FACC4}"/>
                </a:ext>
              </a:extLst>
            </p:cNvPr>
            <p:cNvSpPr txBox="1"/>
            <p:nvPr/>
          </p:nvSpPr>
          <p:spPr>
            <a:xfrm>
              <a:off x="18706432" y="2443162"/>
              <a:ext cx="527388" cy="338554"/>
            </a:xfrm>
            <a:prstGeom prst="rect">
              <a:avLst/>
            </a:prstGeom>
            <a:noFill/>
          </p:spPr>
          <p:txBody>
            <a:bodyPr wrap="none" lIns="0" tIns="0" rIns="0" bIns="0" rtlCol="0">
              <a:spAutoFit/>
            </a:bodyPr>
            <a:lstStyle/>
            <a:p>
              <a:pPr algn="ctr"/>
              <a:r>
                <a:rPr lang="nl-NL" sz="1100">
                  <a:solidFill>
                    <a:schemeClr val="bg2"/>
                  </a:solidFill>
                </a:rPr>
                <a:t>ESIAs </a:t>
              </a:r>
            </a:p>
            <a:p>
              <a:pPr algn="ctr"/>
              <a:r>
                <a:rPr lang="en-GB" sz="1100">
                  <a:solidFill>
                    <a:schemeClr val="bg2"/>
                  </a:solidFill>
                </a:rPr>
                <a:t>&amp; NCEA</a:t>
              </a:r>
            </a:p>
          </p:txBody>
        </p:sp>
      </p:grpSp>
      <p:pic>
        <p:nvPicPr>
          <p:cNvPr id="92" name="Graphic 91" descr="Open book outline">
            <a:hlinkClick r:id="rId28" action="ppaction://hlinksldjump"/>
            <a:extLst>
              <a:ext uri="{FF2B5EF4-FFF2-40B4-BE49-F238E27FC236}">
                <a16:creationId xmlns:a16="http://schemas.microsoft.com/office/drawing/2014/main" id="{28AB6D96-7A06-455F-B62B-E76554DD1AA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5912319" y="787717"/>
            <a:ext cx="519085" cy="519085"/>
          </a:xfrm>
          <a:prstGeom prst="rect">
            <a:avLst/>
          </a:prstGeom>
        </p:spPr>
      </p:pic>
      <p:sp>
        <p:nvSpPr>
          <p:cNvPr id="48" name="Title 3">
            <a:extLst>
              <a:ext uri="{FF2B5EF4-FFF2-40B4-BE49-F238E27FC236}">
                <a16:creationId xmlns:a16="http://schemas.microsoft.com/office/drawing/2014/main" id="{5080389C-3AFB-4EC8-83BA-71249D194951}"/>
              </a:ext>
            </a:extLst>
          </p:cNvPr>
          <p:cNvSpPr txBox="1">
            <a:spLocks/>
          </p:cNvSpPr>
          <p:nvPr/>
        </p:nvSpPr>
        <p:spPr bwMode="ltGray">
          <a:xfrm>
            <a:off x="10938522" y="8830682"/>
            <a:ext cx="4720810" cy="688231"/>
          </a:xfrm>
          <a:prstGeom prst="rect">
            <a:avLst/>
          </a:prstGeom>
        </p:spPr>
        <p:txBody>
          <a:bodyPr vert="horz" lIns="0" tIns="0" rIns="0" bIns="0" rtlCol="0" anchor="b">
            <a:noAutofit/>
          </a:bodyPr>
          <a:lstStyle>
            <a:lvl1pPr algn="l" defTabSz="914400" rtl="0" eaLnBrk="1" latinLnBrk="0" hangingPunct="1">
              <a:spcBef>
                <a:spcPct val="0"/>
              </a:spcBef>
              <a:buNone/>
              <a:defRPr sz="5000" b="0" i="0" kern="1200" baseline="0">
                <a:solidFill>
                  <a:schemeClr val="accent2"/>
                </a:solidFill>
                <a:latin typeface="+mj-lt"/>
                <a:ea typeface="+mj-ea"/>
                <a:cs typeface="+mj-cs"/>
              </a:defRPr>
            </a:lvl1pPr>
          </a:lstStyle>
          <a:p>
            <a:pPr lvl="0"/>
            <a:r>
              <a:rPr lang="en-GB" sz="3200">
                <a:solidFill>
                  <a:srgbClr val="638B9F"/>
                </a:solidFill>
              </a:rPr>
              <a:t>About the NCEA</a:t>
            </a:r>
          </a:p>
        </p:txBody>
      </p:sp>
      <p:sp>
        <p:nvSpPr>
          <p:cNvPr id="5" name="TextBox 4">
            <a:extLst>
              <a:ext uri="{FF2B5EF4-FFF2-40B4-BE49-F238E27FC236}">
                <a16:creationId xmlns:a16="http://schemas.microsoft.com/office/drawing/2014/main" id="{5B97C0DF-4AEA-44F4-85F0-6322F6CAA448}"/>
              </a:ext>
            </a:extLst>
          </p:cNvPr>
          <p:cNvSpPr txBox="1"/>
          <p:nvPr/>
        </p:nvSpPr>
        <p:spPr>
          <a:xfrm>
            <a:off x="10938522" y="9615480"/>
            <a:ext cx="6293137" cy="1915909"/>
          </a:xfrm>
          <a:prstGeom prst="rect">
            <a:avLst/>
          </a:prstGeom>
          <a:noFill/>
        </p:spPr>
        <p:txBody>
          <a:bodyPr wrap="square" lIns="0" tIns="0" rIns="0" bIns="0" rtlCol="0">
            <a:spAutoFit/>
          </a:bodyPr>
          <a:lstStyle/>
          <a:p>
            <a:pPr algn="just">
              <a:lnSpc>
                <a:spcPct val="150000"/>
              </a:lnSpc>
            </a:pPr>
            <a:r>
              <a:rPr lang="en-GB" sz="1200">
                <a:latin typeface="Lucida Sans Unicode" panose="020B0602030504020204" pitchFamily="34" charset="0"/>
                <a:cs typeface="Lucida Sans Unicode" panose="020B0602030504020204" pitchFamily="34" charset="0"/>
              </a:rPr>
              <a:t>The NCEA supports environment and sector ministries, environmental assessment professionals and non-governmental organisations, to improve their environmental and social assessment practice. The NCEA advises on the quality of the process and content of these assessments, both at project level (environmental and social impact assessment or ESIA) and strategic level (strategic environmental assessment or SEA). Since 1993, we issued more then 500 advisory reports and undertook training, workshops and coaching in more then 100 countries. </a:t>
            </a:r>
          </a:p>
        </p:txBody>
      </p:sp>
      <p:sp>
        <p:nvSpPr>
          <p:cNvPr id="7" name="Rectangle 1">
            <a:extLst>
              <a:ext uri="{FF2B5EF4-FFF2-40B4-BE49-F238E27FC236}">
                <a16:creationId xmlns:a16="http://schemas.microsoft.com/office/drawing/2014/main" id="{F1B02103-E5AB-47B9-9943-0E16058A89A8}"/>
              </a:ext>
            </a:extLst>
          </p:cNvPr>
          <p:cNvSpPr>
            <a:spLocks noChangeArrowheads="1"/>
          </p:cNvSpPr>
          <p:nvPr/>
        </p:nvSpPr>
        <p:spPr bwMode="auto">
          <a:xfrm>
            <a:off x="17698250" y="10873977"/>
            <a:ext cx="13821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hlinkClick r:id="rId33"/>
              </a:rPr>
              <a:t>Ineke Steinhauer</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rPr>
              <a:t>+31 30 234 76 54</a:t>
            </a:r>
            <a:endParaRPr lang="en-GB" sz="120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www.eia.nl</a:t>
            </a:r>
          </a:p>
        </p:txBody>
      </p:sp>
      <p:sp>
        <p:nvSpPr>
          <p:cNvPr id="94" name="TextBox 93">
            <a:extLst>
              <a:ext uri="{FF2B5EF4-FFF2-40B4-BE49-F238E27FC236}">
                <a16:creationId xmlns:a16="http://schemas.microsoft.com/office/drawing/2014/main" id="{681F04D1-EC0D-4DF3-AA68-2A554052865F}"/>
              </a:ext>
            </a:extLst>
          </p:cNvPr>
          <p:cNvSpPr txBox="1"/>
          <p:nvPr/>
        </p:nvSpPr>
        <p:spPr>
          <a:xfrm>
            <a:off x="17777531" y="9132740"/>
            <a:ext cx="706925" cy="246221"/>
          </a:xfrm>
          <a:prstGeom prst="rect">
            <a:avLst/>
          </a:prstGeom>
          <a:noFill/>
        </p:spPr>
        <p:txBody>
          <a:bodyPr wrap="none" lIns="0" tIns="0" rIns="0" bIns="0" rtlCol="0">
            <a:spAutoFit/>
          </a:bodyPr>
          <a:lstStyle/>
          <a:p>
            <a:r>
              <a:rPr lang="nl-NL" sz="1600">
                <a:solidFill>
                  <a:srgbClr val="638B9F"/>
                </a:solidFill>
              </a:rPr>
              <a:t>Contact</a:t>
            </a:r>
          </a:p>
        </p:txBody>
      </p:sp>
      <p:pic>
        <p:nvPicPr>
          <p:cNvPr id="11" name="Picture 10">
            <a:extLst>
              <a:ext uri="{FF2B5EF4-FFF2-40B4-BE49-F238E27FC236}">
                <a16:creationId xmlns:a16="http://schemas.microsoft.com/office/drawing/2014/main" id="{BEE8A29B-3617-4973-A8F9-95158FFC4906}"/>
              </a:ext>
            </a:extLst>
          </p:cNvPr>
          <p:cNvPicPr>
            <a:picLocks noChangeAspect="1"/>
          </p:cNvPicPr>
          <p:nvPr/>
        </p:nvPicPr>
        <p:blipFill>
          <a:blip r:embed="rId34"/>
          <a:stretch>
            <a:fillRect/>
          </a:stretch>
        </p:blipFill>
        <p:spPr>
          <a:xfrm>
            <a:off x="17777531" y="9532163"/>
            <a:ext cx="1191100" cy="1191100"/>
          </a:xfrm>
          <a:prstGeom prst="rect">
            <a:avLst/>
          </a:prstGeom>
        </p:spPr>
      </p:pic>
      <p:sp>
        <p:nvSpPr>
          <p:cNvPr id="93" name="TextBox 92">
            <a:extLst>
              <a:ext uri="{FF2B5EF4-FFF2-40B4-BE49-F238E27FC236}">
                <a16:creationId xmlns:a16="http://schemas.microsoft.com/office/drawing/2014/main" id="{5B301810-6064-4CB9-9948-6937C5664FE8}"/>
              </a:ext>
            </a:extLst>
          </p:cNvPr>
          <p:cNvSpPr txBox="1"/>
          <p:nvPr/>
        </p:nvSpPr>
        <p:spPr>
          <a:xfrm>
            <a:off x="10938522" y="1919716"/>
            <a:ext cx="4266156" cy="984885"/>
          </a:xfrm>
          <a:prstGeom prst="rect">
            <a:avLst/>
          </a:prstGeom>
          <a:noFill/>
        </p:spPr>
        <p:txBody>
          <a:bodyPr wrap="square" lIns="0" tIns="0" rIns="0" bIns="0" rtlCol="0">
            <a:spAutoFit/>
          </a:bodyPr>
          <a:lstStyle>
            <a:defPPr lvl="0">
              <a:defRPr lang="nl-NL"/>
            </a:defPPr>
            <a:lvl1pPr>
              <a:defRPr>
                <a:solidFill>
                  <a:srgbClr val="638B9F"/>
                </a:solidFill>
              </a:defRPr>
            </a:lvl1pPr>
          </a:lstStyle>
          <a:p>
            <a:r>
              <a:rPr lang="nl-NL" sz="3200"/>
              <a:t>Capacity development civil society</a:t>
            </a:r>
          </a:p>
        </p:txBody>
      </p:sp>
      <p:sp>
        <p:nvSpPr>
          <p:cNvPr id="10" name="TextBox 9">
            <a:extLst>
              <a:ext uri="{FF2B5EF4-FFF2-40B4-BE49-F238E27FC236}">
                <a16:creationId xmlns:a16="http://schemas.microsoft.com/office/drawing/2014/main" id="{F1722701-8282-4B21-ABE7-AA691DC02068}"/>
              </a:ext>
            </a:extLst>
          </p:cNvPr>
          <p:cNvSpPr txBox="1"/>
          <p:nvPr/>
        </p:nvSpPr>
        <p:spPr>
          <a:xfrm>
            <a:off x="10945142" y="3061888"/>
            <a:ext cx="4259537" cy="1361911"/>
          </a:xfrm>
          <a:prstGeom prst="rect">
            <a:avLst/>
          </a:prstGeom>
          <a:noFill/>
        </p:spPr>
        <p:txBody>
          <a:bodyPr wrap="square" lIns="0" tIns="0" rIns="0" bIns="0" rtlCol="0">
            <a:spAutoFit/>
          </a:bodyPr>
          <a:lstStyle>
            <a:defPPr lvl="0">
              <a:defRPr lang="nl-NL"/>
            </a:defPPr>
            <a:lvl1pPr algn="just">
              <a:lnSpc>
                <a:spcPct val="150000"/>
              </a:lnSpc>
              <a:defRPr sz="1200">
                <a:latin typeface="Lucida Sans Unicode" panose="020B0602030504020204" pitchFamily="34" charset="0"/>
                <a:cs typeface="Lucida Sans Unicode" panose="020B0602030504020204" pitchFamily="34" charset="0"/>
              </a:defRPr>
            </a:lvl1pPr>
          </a:lstStyle>
          <a:p>
            <a:r>
              <a:rPr lang="en-GB"/>
              <a:t>Being a partner in the </a:t>
            </a:r>
            <a:r>
              <a:rPr lang="en-GB" i="1"/>
              <a:t>Shared Resources Joint Solutions </a:t>
            </a:r>
            <a:r>
              <a:rPr lang="en-GB"/>
              <a:t>programme with IUCN-NL and WWF-NL, the NCEA gave workshops and training for local civil society organisaties on stakeholder involvement in ESIA and SEA.  Read more about the SRJS programme in Uganda. </a:t>
            </a:r>
          </a:p>
        </p:txBody>
      </p:sp>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71829C85-719D-4CC6-AD8A-A536A4CC3E63}"/>
                  </a:ext>
                </a:extLst>
              </p:cNvPr>
              <p:cNvGraphicFramePr>
                <a:graphicFrameLocks noChangeAspect="1"/>
              </p:cNvGraphicFramePr>
              <p:nvPr>
                <p:extLst>
                  <p:ext uri="{D42A27DB-BD31-4B8C-83A1-F6EECF244321}">
                    <p14:modId xmlns:p14="http://schemas.microsoft.com/office/powerpoint/2010/main" val="2991330214"/>
                  </p:ext>
                </p:extLst>
              </p:nvPr>
            </p:nvGraphicFramePr>
            <p:xfrm>
              <a:off x="16321311" y="2523680"/>
              <a:ext cx="3272201" cy="1963269"/>
            </p:xfrm>
            <a:graphic>
              <a:graphicData uri="http://schemas.microsoft.com/office/powerpoint/2016/slidezoom">
                <pslz:sldZm>
                  <pslz:sldZmObj sldId="539" cId="1642696625">
                    <pslz:zmPr id="{8B4B1D1B-361C-44B6-BFD8-F78955081AF4}" transitionDur="1000">
                      <p166:blipFill xmlns:p166="http://schemas.microsoft.com/office/powerpoint/2016/6/main">
                        <a:blip r:embed="rId35"/>
                        <a:stretch>
                          <a:fillRect/>
                        </a:stretch>
                      </p166:blipFill>
                      <p166:spPr xmlns:p166="http://schemas.microsoft.com/office/powerpoint/2016/6/main">
                        <a:xfrm>
                          <a:off x="0" y="0"/>
                          <a:ext cx="3272201" cy="1963269"/>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15" name="Slide Zoom 14">
                <a:extLst>
                  <a:ext uri="{FF2B5EF4-FFF2-40B4-BE49-F238E27FC236}">
                    <a16:creationId xmlns:a16="http://schemas.microsoft.com/office/drawing/2014/main" id="{71829C85-719D-4CC6-AD8A-A536A4CC3E63}"/>
                  </a:ext>
                </a:extLst>
              </p:cNvPr>
              <p:cNvPicPr>
                <a:picLocks noGrp="1" noRot="1" noChangeAspect="1" noMove="1" noResize="1" noEditPoints="1" noAdjustHandles="1" noChangeArrowheads="1" noChangeShapeType="1"/>
              </p:cNvPicPr>
              <p:nvPr/>
            </p:nvPicPr>
            <p:blipFill>
              <a:blip r:embed="rId36"/>
              <a:stretch>
                <a:fillRect/>
              </a:stretch>
            </p:blipFill>
            <p:spPr>
              <a:xfrm>
                <a:off x="16321311" y="2523680"/>
                <a:ext cx="3272201" cy="1963269"/>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sp>
        <p:nvSpPr>
          <p:cNvPr id="16" name="Arrow: Right 15">
            <a:extLst>
              <a:ext uri="{FF2B5EF4-FFF2-40B4-BE49-F238E27FC236}">
                <a16:creationId xmlns:a16="http://schemas.microsoft.com/office/drawing/2014/main" id="{74049750-270D-48F5-B1ED-32A4EF9FD2D4}"/>
              </a:ext>
            </a:extLst>
          </p:cNvPr>
          <p:cNvSpPr/>
          <p:nvPr/>
        </p:nvSpPr>
        <p:spPr>
          <a:xfrm>
            <a:off x="14381515" y="4283007"/>
            <a:ext cx="823163" cy="158329"/>
          </a:xfrm>
          <a:prstGeom prst="rightArrow">
            <a:avLst/>
          </a:prstGeom>
          <a:solidFill>
            <a:srgbClr val="638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75450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Commissie MER (16:9)">
  <a:themeElements>
    <a:clrScheme name="Kleuren Commissie MER PP">
      <a:dk1>
        <a:sysClr val="windowText" lastClr="000000"/>
      </a:dk1>
      <a:lt1>
        <a:sysClr val="window" lastClr="FFFFFF"/>
      </a:lt1>
      <a:dk2>
        <a:srgbClr val="000000"/>
      </a:dk2>
      <a:lt2>
        <a:srgbClr val="FFFFFF"/>
      </a:lt2>
      <a:accent1>
        <a:srgbClr val="91B2C2"/>
      </a:accent1>
      <a:accent2>
        <a:srgbClr val="266687"/>
      </a:accent2>
      <a:accent3>
        <a:srgbClr val="96AC0A"/>
      </a:accent3>
      <a:accent4>
        <a:srgbClr val="266687"/>
      </a:accent4>
      <a:accent5>
        <a:srgbClr val="91B2C2"/>
      </a:accent5>
      <a:accent6>
        <a:srgbClr val="96AC0A"/>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mer_EN_basis16-9" id="{D3862E4A-6AAB-414C-A89A-65053158F3C5}" vid="{8C97EAEA-8F83-402B-9E6E-1DE9F4CB3465}"/>
    </a:ext>
  </a:extLst>
</a:theme>
</file>

<file path=ppt/theme/theme2.xml><?xml version="1.0" encoding="utf-8"?>
<a:theme xmlns:a="http://schemas.openxmlformats.org/drawingml/2006/main" name="Office-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da09f99c-91ac-4bd6-bbc0-b0050b76f0fa">Presentations, ppt etc</Document_x0020_type>
    <Typedoc xmlns="da09f99c-91ac-4bd6-bbc0-b0050b76f0fa"/>
    <_x0078_ia6 xmlns="da09f99c-91ac-4bd6-bbc0-b0050b76f0fa"/>
    <Author0 xmlns="da09f99c-91ac-4bd6-bbc0-b0050b76f0fa">
      <UserInfo>
        <DisplayName/>
        <AccountId xsi:nil="true"/>
        <AccountType/>
      </UserInfo>
    </Author0>
    <Commentaar xmlns="da09f99c-91ac-4bd6-bbc0-b0050b76f0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F7EBF9236DA44C959E7FD4AD742463" ma:contentTypeVersion="18" ma:contentTypeDescription="Create a new document." ma:contentTypeScope="" ma:versionID="2c323848c2e7bd4b8fca351858ddf4e5">
  <xsd:schema xmlns:xsd="http://www.w3.org/2001/XMLSchema" xmlns:xs="http://www.w3.org/2001/XMLSchema" xmlns:p="http://schemas.microsoft.com/office/2006/metadata/properties" xmlns:ns2="da09f99c-91ac-4bd6-bbc0-b0050b76f0fa" xmlns:ns3="6bfe446c-0c35-4f09-a69d-480fa4ae719a" targetNamespace="http://schemas.microsoft.com/office/2006/metadata/properties" ma:root="true" ma:fieldsID="283cc070951c5a193784104c228d1a13" ns2:_="" ns3:_="">
    <xsd:import namespace="da09f99c-91ac-4bd6-bbc0-b0050b76f0fa"/>
    <xsd:import namespace="6bfe446c-0c35-4f09-a69d-480fa4ae719a"/>
    <xsd:element name="properties">
      <xsd:complexType>
        <xsd:sequence>
          <xsd:element name="documentManagement">
            <xsd:complexType>
              <xsd:all>
                <xsd:element ref="ns2:Document_x0020_typ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_x0078_ia6" minOccurs="0"/>
                <xsd:element ref="ns2:Typedoc" minOccurs="0"/>
                <xsd:element ref="ns2:Author0" minOccurs="0"/>
                <xsd:element ref="ns2:MediaLengthInSeconds" minOccurs="0"/>
                <xsd:element ref="ns2:Commenta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9f99c-91ac-4bd6-bbc0-b0050b76f0fa" elementFormDefault="qualified">
    <xsd:import namespace="http://schemas.microsoft.com/office/2006/documentManagement/types"/>
    <xsd:import namespace="http://schemas.microsoft.com/office/infopath/2007/PartnerControls"/>
    <xsd:element name="Document_x0020_type" ma:index="8" nillable="true" ma:displayName="Document type" ma:internalName="Document_x0020_type">
      <xsd:simpleType>
        <xsd:union memberTypes="dms:Text">
          <xsd:simpleType>
            <xsd:restriction base="dms:Choice">
              <xsd:enumeration value="Fotos en videos"/>
              <xsd:enumeration value="Keysheets, cases and V&amp;E's"/>
              <xsd:enumeration value="NCEA's system approach"/>
              <xsd:enumeration value="NCEA articles and publications"/>
              <xsd:enumeration value="Presentations, ppt etc"/>
              <xsd:enumeration value="Communication &amp; media"/>
              <xsd:enumeration value="Country profiles"/>
              <xsd:enumeration value="EIA Mapping"/>
              <xsd:enumeration value="Trade missions"/>
              <xsd:enumeration value="KLP General"/>
              <xsd:enumeration value="Toolbox participatory needs assessment"/>
              <xsd:enumeration value="Website"/>
              <xsd:enumeration value="CC Compendium"/>
              <xsd:enumeration value="Country updates"/>
              <xsd:enumeration value="Building blocks"/>
              <xsd:enumeration value="Huisstijl"/>
              <xsd:enumeration value="Teamweek"/>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x0078_ia6" ma:index="21" nillable="true" ma:displayName="Text" ma:format="Dropdown" ma:internalName="_x0078_ia6">
      <xsd:complexType>
        <xsd:complexContent>
          <xsd:extension base="dms:MultiChoiceFillIn">
            <xsd:sequence>
              <xsd:element name="Value" maxOccurs="unbounded" minOccurs="0" nillable="true">
                <xsd:simpleType>
                  <xsd:union memberTypes="dms:Text">
                    <xsd:simpleType>
                      <xsd:restriction base="dms:Choice">
                        <xsd:enumeration value="NCEA introduction"/>
                        <xsd:enumeration value="Screening"/>
                        <xsd:enumeration value="Review"/>
                        <xsd:enumeration value="ESIA"/>
                        <xsd:enumeration value="SEA"/>
                        <xsd:enumeration value="Cases(s)"/>
                        <xsd:enumeration value="Extractives"/>
                        <xsd:enumeration value="Hydropower"/>
                        <xsd:enumeration value="Transboundary"/>
                        <xsd:enumeration value="Room for river"/>
                        <xsd:enumeration value="SEA world map"/>
                        <xsd:enumeration value="NCEA's ToC"/>
                        <xsd:enumeration value="NCEA activities"/>
                        <xsd:enumeration value="ESY mapping"/>
                        <xsd:enumeration value="Infrastructure"/>
                        <xsd:enumeration value="Spatial Planning"/>
                        <xsd:enumeration value="Legislation"/>
                        <xsd:enumeration value="System Approach"/>
                        <xsd:enumeration value="Stakeholder engagement"/>
                        <xsd:enumeration value="Energy transition"/>
                        <xsd:enumeration value="Watermanagement"/>
                        <xsd:enumeration value="Added value"/>
                        <xsd:enumeration value="Process"/>
                        <xsd:enumeration value="Climate Change"/>
                      </xsd:restriction>
                    </xsd:simpleType>
                  </xsd:union>
                </xsd:simpleType>
              </xsd:element>
            </xsd:sequence>
          </xsd:extension>
        </xsd:complexContent>
      </xsd:complexType>
    </xsd:element>
    <xsd:element name="Typedoc" ma:index="22" nillable="true" ma:displayName="Type doc" ma:format="Dropdown" ma:internalName="Typedoc">
      <xsd:complexType>
        <xsd:complexContent>
          <xsd:extension base="dms:MultiChoiceFillIn">
            <xsd:sequence>
              <xsd:element name="Value" maxOccurs="unbounded" minOccurs="0" nillable="true">
                <xsd:simpleType>
                  <xsd:union memberTypes="dms:Text">
                    <xsd:simpleType>
                      <xsd:restriction base="dms:Choice">
                        <xsd:enumeration value="Picture"/>
                        <xsd:enumeration value="Infographic"/>
                        <xsd:enumeration value="Powerpoint"/>
                        <xsd:enumeration value="Prezi"/>
                        <xsd:enumeration value="Pdf"/>
                        <xsd:enumeration value="Graph"/>
                        <xsd:enumeration value="Map"/>
                        <xsd:enumeration value="Test"/>
                        <xsd:enumeration value="Video"/>
                      </xsd:restriction>
                    </xsd:simpleType>
                  </xsd:union>
                </xsd:simpleType>
              </xsd:element>
            </xsd:sequence>
          </xsd:extension>
        </xsd:complexContent>
      </xsd:complexType>
    </xsd:element>
    <xsd:element name="Author0" ma:index="23" nillable="true" ma:displayName="Author" ma:format="Dropdown" ma:list="UserInfo" ma:SharePointGroup="0" ma:internalName="Author0">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Commentaar" ma:index="25" nillable="true" ma:displayName="Commentaar" ma:format="Dropdown" ma:internalName="Commenta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fe446c-0c35-4f09-a69d-480fa4ae71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6084A-72C0-4F17-A4E7-0D8D5857F711}">
  <ds:schemaRefs>
    <ds:schemaRef ds:uri="http://purl.org/dc/elements/1.1/"/>
    <ds:schemaRef ds:uri="http://schemas.microsoft.com/office/2006/metadata/properties"/>
    <ds:schemaRef ds:uri="6bfe446c-0c35-4f09-a69d-480fa4ae719a"/>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a09f99c-91ac-4bd6-bbc0-b0050b76f0fa"/>
    <ds:schemaRef ds:uri="http://www.w3.org/XML/1998/namespace"/>
  </ds:schemaRefs>
</ds:datastoreItem>
</file>

<file path=customXml/itemProps2.xml><?xml version="1.0" encoding="utf-8"?>
<ds:datastoreItem xmlns:ds="http://schemas.openxmlformats.org/officeDocument/2006/customXml" ds:itemID="{55CC0890-8304-4FA9-AD91-B383BA8AC010}">
  <ds:schemaRefs>
    <ds:schemaRef ds:uri="http://schemas.microsoft.com/sharepoint/v3/contenttype/forms"/>
  </ds:schemaRefs>
</ds:datastoreItem>
</file>

<file path=customXml/itemProps3.xml><?xml version="1.0" encoding="utf-8"?>
<ds:datastoreItem xmlns:ds="http://schemas.openxmlformats.org/officeDocument/2006/customXml" ds:itemID="{02AF1184-E76C-4B1A-BBFA-935013FA4D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9f99c-91ac-4bd6-bbc0-b0050b76f0fa"/>
    <ds:schemaRef ds:uri="6bfe446c-0c35-4f09-a69d-480fa4ae7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4057</TotalTime>
  <Words>3501</Words>
  <Application>Microsoft Office PowerPoint</Application>
  <PresentationFormat>Custom</PresentationFormat>
  <Paragraphs>279</Paragraphs>
  <Slides>11</Slides>
  <Notes>7</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Lucida Sans Unicode</vt:lpstr>
      <vt:lpstr>Mukta</vt:lpstr>
      <vt:lpstr>Symbol</vt:lpstr>
      <vt:lpstr>TwitterChirp</vt:lpstr>
      <vt:lpstr>Commissie MER (16:9)</vt:lpstr>
      <vt:lpstr>Three ESIAs in Uganda  Highlights and recommendations</vt:lpstr>
      <vt:lpstr>Public hearings</vt:lpstr>
      <vt:lpstr>Participatory review </vt:lpstr>
      <vt:lpstr>Relevant  environmental  certificates</vt:lpstr>
      <vt:lpstr>Communicate the outcome of public hearings</vt:lpstr>
      <vt:lpstr>Presentation as important as content</vt:lpstr>
      <vt:lpstr>PowerPoint Presentation</vt:lpstr>
      <vt:lpstr>Project information</vt:lpstr>
      <vt:lpstr>ESIA process steps</vt:lpstr>
      <vt:lpstr>PowerPoint Presentation</vt:lpstr>
      <vt:lpstr>PowerPoint Presentation</vt:lpstr>
    </vt:vector>
  </TitlesOfParts>
  <Manager/>
  <Company>Commissie 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Anne Hardon</dc:creator>
  <cp:keywords/>
  <dc:description>Versie 1.5 - 4 januari 2017_x000d_
Ontwikkeling sjabloon en macro's:_x000d_
www.JoulesUnlimited.nl_x000d_
Ontwerp lay out: Suggestie &amp; Illusie</dc:description>
  <cp:lastModifiedBy>Anne Hardon</cp:lastModifiedBy>
  <cp:revision>14</cp:revision>
  <dcterms:created xsi:type="dcterms:W3CDTF">2020-02-17T14:32:20Z</dcterms:created>
  <dcterms:modified xsi:type="dcterms:W3CDTF">2022-03-22T09:17:00Z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0x01010021F7EBF9236DA44C959E7FD4AD742463</vt:lpwstr>
  </property>
</Properties>
</file>